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61" r:id="rId2"/>
  </p:sldMasterIdLst>
  <p:notesMasterIdLst>
    <p:notesMasterId r:id="rId34"/>
  </p:notesMasterIdLst>
  <p:sldIdLst>
    <p:sldId id="256" r:id="rId3"/>
    <p:sldId id="258" r:id="rId4"/>
    <p:sldId id="259" r:id="rId5"/>
    <p:sldId id="290" r:id="rId6"/>
    <p:sldId id="291" r:id="rId7"/>
    <p:sldId id="261" r:id="rId8"/>
    <p:sldId id="262" r:id="rId9"/>
    <p:sldId id="293" r:id="rId10"/>
    <p:sldId id="263" r:id="rId11"/>
    <p:sldId id="264" r:id="rId12"/>
    <p:sldId id="265" r:id="rId13"/>
    <p:sldId id="266" r:id="rId14"/>
    <p:sldId id="294" r:id="rId15"/>
    <p:sldId id="268" r:id="rId16"/>
    <p:sldId id="269" r:id="rId17"/>
    <p:sldId id="270" r:id="rId18"/>
    <p:sldId id="271" r:id="rId19"/>
    <p:sldId id="272" r:id="rId20"/>
    <p:sldId id="274" r:id="rId21"/>
    <p:sldId id="292" r:id="rId22"/>
    <p:sldId id="286" r:id="rId23"/>
    <p:sldId id="275" r:id="rId24"/>
    <p:sldId id="276" r:id="rId25"/>
    <p:sldId id="277" r:id="rId26"/>
    <p:sldId id="278" r:id="rId27"/>
    <p:sldId id="279" r:id="rId28"/>
    <p:sldId id="280" r:id="rId29"/>
    <p:sldId id="283" r:id="rId30"/>
    <p:sldId id="287" r:id="rId31"/>
    <p:sldId id="281" r:id="rId32"/>
    <p:sldId id="282" r:id="rId33"/>
  </p:sldIdLst>
  <p:sldSz cx="9144000" cy="6858000" type="screen4x3"/>
  <p:notesSz cx="7104063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G>
</file>

<file path=ppt/media/image17.jpeg>
</file>

<file path=ppt/media/image18.gif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move the slide</a:t>
            </a: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de-DE" sz="2000" b="0" strike="noStrike" spc="-1">
                <a:latin typeface="Arial"/>
              </a:rPr>
              <a:t>Click to edit the notes' format</a:t>
            </a:r>
          </a:p>
        </p:txBody>
      </p:sp>
      <p:sp>
        <p:nvSpPr>
          <p:cNvPr id="9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9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9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9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0996EF2D-DBB1-4553-94E1-6747DB10C130}" type="slidenum">
              <a:rPr lang="de-DE" sz="1400" b="0" strike="noStrike" spc="-1">
                <a:latin typeface="Times New Roman"/>
              </a:rPr>
              <a:t>‹Nr.›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https://smw.ch/journalimage/1170/0/ratio/view/article/ezm_smw/en/smw.2018.14691/3e6725bcb1b49093abfcca18f1e00b6525c2f594/14691.jpg/rsrc/ji</a:t>
            </a:r>
          </a:p>
        </p:txBody>
      </p:sp>
      <p:sp>
        <p:nvSpPr>
          <p:cNvPr id="296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9AC981BD-4C5C-4952-B18D-317C0CD8CAB9}" type="slidenum">
              <a:rPr lang="de-DE" sz="1300" b="0" strike="noStrike" spc="-1">
                <a:latin typeface="Times New Roman"/>
              </a:rPr>
              <a:t>1</a:t>
            </a:fld>
            <a:endParaRPr lang="de-DE" sz="13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22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23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683582C0-9CC3-4FB1-BA1A-05A6E2CE18D5}" type="slidenum">
              <a:rPr lang="de-DE" sz="1300" b="0" strike="noStrike" spc="-1">
                <a:latin typeface="Times New Roman"/>
              </a:rPr>
              <a:t>26</a:t>
            </a:fld>
            <a:endParaRPr lang="de-DE" sz="13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25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26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E3178A4E-3AC1-48ED-B89B-76621D9AF013}" type="slidenum">
              <a:rPr lang="de-DE" sz="1300" b="0" strike="noStrike" spc="-1">
                <a:latin typeface="Times New Roman"/>
              </a:rPr>
              <a:t>30</a:t>
            </a:fld>
            <a:endParaRPr lang="de-DE" sz="13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28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29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8906171C-1512-4206-AC5F-440B83EF80C3}" type="slidenum">
              <a:rPr lang="de-DE" sz="1300" b="0" strike="noStrike" spc="-1">
                <a:latin typeface="Times New Roman"/>
              </a:rPr>
              <a:t>31</a:t>
            </a:fld>
            <a:endParaRPr lang="de-DE" sz="13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Industrie: https://p5.focus.de/img/fotos/origs8399001/3248515803-w630-h472-o-q75-p5/urn-newsml-dpa-com-20090101-180201-99-893310-large-4-3.jpg</a:t>
            </a:r>
          </a:p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Symbol Radioaktivität: https://www.bing.com/images/search?view=detailV2&amp;ccid=aEen5oci&amp;id=07E55ADF47F304D706522CC1EAD136D1CED4B56A&amp;thid=OIP.aEen5ociNwYqUa_MO5xlEgHaHJ&amp;mediaurl=https%3a%2f%2fwww.quickanddirtytips.com%2fsites%2fdefault%2ffiles%2fimages%2f3327%2fradiation.jpg&amp;exph=483&amp;expw=500&amp;q=radioaktivit%c3%a4t&amp;simid=607996072949386572&amp;ck=5A93E4F0E75F5D142D9F7EC5B079EAF4&amp;selectedIndex=190&amp;FORM=IRPRST&amp;ajaxhist=0</a:t>
            </a:r>
          </a:p>
          <a:p>
            <a:pPr marL="216000" indent="-216000">
              <a:lnSpc>
                <a:spcPct val="100000"/>
              </a:lnSpc>
            </a:pPr>
            <a:endParaRPr lang="de-DE" sz="20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Bild Industrie löschen: https://www.donnersberg.de/donnersbergkreis/Aktuelles/Aktuelles%20aus%20dem%20Kreishaus/2017/August/Großübung%20erfolgreich%20bewältigt/</a:t>
            </a:r>
          </a:p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 </a:t>
            </a:r>
          </a:p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Robot: https://www.mining-technology.com/features/feature111373/</a:t>
            </a:r>
          </a:p>
          <a:p>
            <a:pPr marL="216000" indent="-216000">
              <a:lnSpc>
                <a:spcPct val="100000"/>
              </a:lnSpc>
            </a:pPr>
            <a:endParaRPr lang="de-DE" sz="20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20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Naturkatastrophe: https://www.planet-wissen.de/natur/naturgewalten/erdbeben/index.html</a:t>
            </a:r>
          </a:p>
        </p:txBody>
      </p:sp>
      <p:sp>
        <p:nvSpPr>
          <p:cNvPr id="302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CFDBEC31-9058-4D4E-A6D2-46D0216894D1}" type="slidenum">
              <a:rPr lang="de-DE" sz="1300" b="0" strike="noStrike" spc="-1">
                <a:latin typeface="Times New Roman"/>
              </a:rPr>
              <a:t>2</a:t>
            </a:fld>
            <a:endParaRPr lang="de-DE" sz="13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04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Industrie: https://p5.focus.de/img/fotos/origs8399001/3248515803-w630-h472-o-q75-p5/urn-newsml-dpa-com-20090101-180201-99-893310-large-4-3.jpg</a:t>
            </a:r>
          </a:p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Symbol Radioaktivität: https://www.bing.com/images/search?view=detailV2&amp;ccid=aEen5oci&amp;id=07E55ADF47F304D706522CC1EAD136D1CED4B56A&amp;thid=OIP.aEen5ociNwYqUa_MO5xlEgHaHJ&amp;mediaurl=https%3a%2f%2fwww.quickanddirtytips.com%2fsites%2fdefault%2ffiles%2fimages%2f3327%2fradiation.jpg&amp;exph=483&amp;expw=500&amp;q=radioaktivit%c3%a4t&amp;simid=607996072949386572&amp;ck=5A93E4F0E75F5D142D9F7EC5B079EAF4&amp;selectedIndex=190&amp;FORM=IRPRST&amp;ajaxhist=0</a:t>
            </a:r>
          </a:p>
          <a:p>
            <a:pPr marL="216000" indent="-216000">
              <a:lnSpc>
                <a:spcPct val="100000"/>
              </a:lnSpc>
            </a:pPr>
            <a:endParaRPr lang="de-DE" sz="20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Bild Industrie löschen: https://www.donnersberg.de/donnersbergkreis/Aktuelles/Aktuelles%20aus%20dem%20Kreishaus/2017/August/Großübung%20erfolgreich%20bewältigt/</a:t>
            </a:r>
          </a:p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 </a:t>
            </a:r>
          </a:p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Robot: https://www.mining-technology.com/features/feature111373/</a:t>
            </a:r>
          </a:p>
          <a:p>
            <a:pPr marL="216000" indent="-216000">
              <a:lnSpc>
                <a:spcPct val="100000"/>
              </a:lnSpc>
            </a:pPr>
            <a:endParaRPr lang="de-DE" sz="20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20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Naturkatastrophe: https://www.planet-wissen.de/natur/naturgewalten/erdbeben/index.html</a:t>
            </a:r>
          </a:p>
        </p:txBody>
      </p:sp>
      <p:sp>
        <p:nvSpPr>
          <p:cNvPr id="305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3B504DE7-153F-4E22-9786-6E9911319155}" type="slidenum">
              <a:rPr lang="de-DE" sz="1300" b="0" strike="noStrike" spc="-1">
                <a:latin typeface="Times New Roman"/>
              </a:rPr>
              <a:t>3</a:t>
            </a:fld>
            <a:endParaRPr lang="de-DE" sz="13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08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77D8DC06-E763-42D7-A80C-7F679D89E42A}" type="slidenum">
              <a:rPr lang="de-DE" sz="1300" b="0" strike="noStrike" spc="-1">
                <a:latin typeface="Times New Roman"/>
              </a:rPr>
              <a:t>19</a:t>
            </a:fld>
            <a:endParaRPr lang="de-DE" sz="13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08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77D8DC06-E763-42D7-A80C-7F679D89E42A}" type="slidenum">
              <a:rPr lang="de-DE" sz="1300" b="0" strike="noStrike" spc="-1">
                <a:latin typeface="Times New Roman"/>
              </a:rPr>
              <a:t>21</a:t>
            </a:fld>
            <a:endParaRPr lang="de-DE" sz="13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85754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10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11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9F56D567-910D-421E-849B-2DDD08D7A5A0}" type="slidenum">
              <a:rPr lang="de-DE" sz="1300" b="0" strike="noStrike" spc="-1">
                <a:latin typeface="Times New Roman"/>
              </a:rPr>
              <a:t>22</a:t>
            </a:fld>
            <a:endParaRPr lang="de-DE" sz="13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13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14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582D2181-E35E-4B56-BBE8-E9CD1C0096B0}" type="slidenum">
              <a:rPr lang="de-DE" sz="1300" b="0" strike="noStrike" spc="-1">
                <a:latin typeface="Times New Roman"/>
              </a:rPr>
              <a:t>23</a:t>
            </a:fld>
            <a:endParaRPr lang="de-DE" sz="13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16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17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27244B56-73B3-4614-B339-93C2B2AA309A}" type="slidenum">
              <a:rPr lang="de-DE" sz="1300" b="0" strike="noStrike" spc="-1">
                <a:latin typeface="Times New Roman"/>
              </a:rPr>
              <a:t>24</a:t>
            </a:fld>
            <a:endParaRPr lang="de-DE" sz="13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19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20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0A5227B2-031F-4FAB-89B8-83F13DD06E1C}" type="slidenum">
              <a:rPr lang="de-DE" sz="1300" b="0" strike="noStrike" spc="-1">
                <a:latin typeface="Times New Roman"/>
              </a:rPr>
              <a:t>25</a:t>
            </a:fld>
            <a:endParaRPr lang="de-DE" sz="13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822960" y="286560"/>
            <a:ext cx="7543440" cy="672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de-DE" sz="3200" b="0" strike="noStrike" spc="-1" dirty="0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822960" y="286560"/>
            <a:ext cx="7543440" cy="672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stomShape 1" hidden="1"/>
          <p:cNvSpPr/>
          <p:nvPr/>
        </p:nvSpPr>
        <p:spPr>
          <a:xfrm>
            <a:off x="0" y="6400800"/>
            <a:ext cx="914364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" name="CustomShape 2" hidden="1"/>
          <p:cNvSpPr/>
          <p:nvPr/>
        </p:nvSpPr>
        <p:spPr>
          <a:xfrm>
            <a:off x="0" y="6334200"/>
            <a:ext cx="9143640" cy="65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2520" y="6400800"/>
            <a:ext cx="914112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0" y="6334200"/>
            <a:ext cx="9141120" cy="63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PlaceHolder 6"/>
          <p:cNvSpPr>
            <a:spLocks noGrp="1"/>
          </p:cNvSpPr>
          <p:nvPr>
            <p:ph type="title"/>
          </p:nvPr>
        </p:nvSpPr>
        <p:spPr>
          <a:xfrm>
            <a:off x="822960" y="758880"/>
            <a:ext cx="7543440" cy="35658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8000" b="0" strike="noStrike" spc="-52">
                <a:solidFill>
                  <a:srgbClr val="262626"/>
                </a:solidFill>
                <a:latin typeface="Calibri Light"/>
              </a:rPr>
              <a:t>Mastertitelformat bearbeiten</a:t>
            </a:r>
            <a:endParaRPr lang="en-US" sz="8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7"/>
          <p:cNvSpPr>
            <a:spLocks noGrp="1"/>
          </p:cNvSpPr>
          <p:nvPr>
            <p:ph type="dt"/>
          </p:nvPr>
        </p:nvSpPr>
        <p:spPr>
          <a:xfrm>
            <a:off x="822960" y="6459840"/>
            <a:ext cx="185400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endParaRPr lang="de-DE" sz="900" b="0" strike="noStrike" spc="-1">
              <a:latin typeface="Times New Roman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ftr"/>
          </p:nvPr>
        </p:nvSpPr>
        <p:spPr>
          <a:xfrm>
            <a:off x="2764800" y="6459840"/>
            <a:ext cx="361692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8" name="PlaceHolder 9"/>
          <p:cNvSpPr>
            <a:spLocks noGrp="1"/>
          </p:cNvSpPr>
          <p:nvPr>
            <p:ph type="sldNum"/>
          </p:nvPr>
        </p:nvSpPr>
        <p:spPr>
          <a:xfrm>
            <a:off x="7425360" y="6459840"/>
            <a:ext cx="98352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D20A88B3-8172-448B-9DC2-1B1E012A7E39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‹Nr.›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9" name="Line 10"/>
          <p:cNvSpPr/>
          <p:nvPr/>
        </p:nvSpPr>
        <p:spPr>
          <a:xfrm>
            <a:off x="490320" y="1134000"/>
            <a:ext cx="656100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" name="PlaceHolder 11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40404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40404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40404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ustomShape 1"/>
          <p:cNvSpPr/>
          <p:nvPr/>
        </p:nvSpPr>
        <p:spPr>
          <a:xfrm>
            <a:off x="0" y="6400800"/>
            <a:ext cx="914364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" name="CustomShape 2"/>
          <p:cNvSpPr/>
          <p:nvPr/>
        </p:nvSpPr>
        <p:spPr>
          <a:xfrm>
            <a:off x="0" y="6334200"/>
            <a:ext cx="9143640" cy="65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" name="Line 3"/>
          <p:cNvSpPr/>
          <p:nvPr/>
        </p:nvSpPr>
        <p:spPr>
          <a:xfrm>
            <a:off x="894960" y="1737720"/>
            <a:ext cx="747540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" name="PlaceHolder 4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0" strike="noStrike" spc="-52">
                <a:solidFill>
                  <a:srgbClr val="404040"/>
                </a:solidFill>
                <a:latin typeface="Calibri Light"/>
              </a:rPr>
              <a:t>Mastertitelformat bearbeiten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dt"/>
          </p:nvPr>
        </p:nvSpPr>
        <p:spPr>
          <a:xfrm>
            <a:off x="822960" y="6459840"/>
            <a:ext cx="185400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endParaRPr lang="de-DE" sz="900" b="0" strike="noStrike" spc="-1">
              <a:latin typeface="Times New Roman"/>
            </a:endParaRPr>
          </a:p>
        </p:txBody>
      </p:sp>
      <p:sp>
        <p:nvSpPr>
          <p:cNvPr id="52" name="PlaceHolder 6"/>
          <p:cNvSpPr>
            <a:spLocks noGrp="1"/>
          </p:cNvSpPr>
          <p:nvPr>
            <p:ph type="ftr"/>
          </p:nvPr>
        </p:nvSpPr>
        <p:spPr>
          <a:xfrm>
            <a:off x="2764800" y="6459840"/>
            <a:ext cx="361692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53" name="PlaceHolder 7"/>
          <p:cNvSpPr>
            <a:spLocks noGrp="1"/>
          </p:cNvSpPr>
          <p:nvPr>
            <p:ph type="sldNum"/>
          </p:nvPr>
        </p:nvSpPr>
        <p:spPr>
          <a:xfrm>
            <a:off x="7425360" y="6459840"/>
            <a:ext cx="98352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C2DF98FA-0BFA-429F-ACF1-4BBD019F8A00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‹Nr.›</a:t>
            </a:fld>
            <a:endParaRPr lang="de-DE" sz="1050" b="0" strike="noStrike" spc="-1">
              <a:latin typeface="Times New Roman"/>
            </a:endParaRPr>
          </a:p>
        </p:txBody>
      </p:sp>
      <p:pic>
        <p:nvPicPr>
          <p:cNvPr id="54" name="Grafik 5"/>
          <p:cNvPicPr/>
          <p:nvPr/>
        </p:nvPicPr>
        <p:blipFill>
          <a:blip r:embed="rId14"/>
          <a:stretch/>
        </p:blipFill>
        <p:spPr>
          <a:xfrm>
            <a:off x="7636320" y="307440"/>
            <a:ext cx="1155960" cy="861120"/>
          </a:xfrm>
          <a:prstGeom prst="rect">
            <a:avLst/>
          </a:prstGeom>
          <a:ln>
            <a:noFill/>
          </a:ln>
        </p:spPr>
      </p:pic>
      <p:sp>
        <p:nvSpPr>
          <p:cNvPr id="55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40404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40404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40404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8.gi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351360" y="-874800"/>
            <a:ext cx="5170680" cy="38703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60000"/>
              </a:lnSpc>
            </a:pPr>
            <a:r>
              <a:rPr lang="en-US" sz="5400" b="1" strike="noStrike" spc="-52" dirty="0">
                <a:solidFill>
                  <a:srgbClr val="262626"/>
                </a:solidFill>
                <a:latin typeface="Calibri Light"/>
              </a:rPr>
              <a:t>Rescue Robot</a:t>
            </a:r>
            <a:br>
              <a:rPr dirty="0"/>
            </a:br>
            <a:br>
              <a:rPr dirty="0"/>
            </a:br>
            <a:r>
              <a:rPr lang="en-US" sz="2000" b="1" strike="noStrike" spc="-52" dirty="0">
                <a:solidFill>
                  <a:srgbClr val="262626"/>
                </a:solidFill>
                <a:latin typeface="Calibri Light"/>
              </a:rPr>
              <a:t> </a:t>
            </a:r>
            <a:r>
              <a:rPr lang="en-US" sz="1600" b="0" strike="noStrike" spc="-52" dirty="0" err="1">
                <a:solidFill>
                  <a:srgbClr val="999999"/>
                </a:solidFill>
                <a:latin typeface="Calibri Light"/>
              </a:rPr>
              <a:t>Projekt</a:t>
            </a:r>
            <a:r>
              <a:rPr lang="en-US" sz="1600" b="0" strike="noStrike" spc="-52" dirty="0">
                <a:solidFill>
                  <a:srgbClr val="999999"/>
                </a:solidFill>
                <a:latin typeface="Calibri Light"/>
              </a:rPr>
              <a:t> </a:t>
            </a:r>
            <a:r>
              <a:rPr lang="en-US" sz="1600" b="0" strike="noStrike" spc="-52" dirty="0" err="1">
                <a:solidFill>
                  <a:srgbClr val="999999"/>
                </a:solidFill>
                <a:latin typeface="Calibri Light"/>
              </a:rPr>
              <a:t>angewandte</a:t>
            </a:r>
            <a:r>
              <a:rPr lang="en-US" sz="1600" b="0" strike="noStrike" spc="-52" dirty="0">
                <a:solidFill>
                  <a:srgbClr val="999999"/>
                </a:solidFill>
                <a:latin typeface="Calibri Light"/>
              </a:rPr>
              <a:t> </a:t>
            </a:r>
            <a:r>
              <a:rPr lang="en-US" sz="1600" b="0" strike="noStrike" spc="-52" dirty="0" err="1">
                <a:solidFill>
                  <a:srgbClr val="999999"/>
                </a:solidFill>
                <a:latin typeface="Calibri Light"/>
              </a:rPr>
              <a:t>Elektrotechnik</a:t>
            </a:r>
            <a:r>
              <a:rPr lang="en-US" sz="1600" b="0" strike="noStrike" spc="-52" dirty="0">
                <a:solidFill>
                  <a:srgbClr val="999999"/>
                </a:solidFill>
                <a:latin typeface="Calibri Light"/>
              </a:rPr>
              <a:t> - Gruppe 2 -</a:t>
            </a:r>
            <a:endParaRPr lang="en-US" sz="16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0" name="TextShape 2"/>
          <p:cNvSpPr txBox="1"/>
          <p:nvPr/>
        </p:nvSpPr>
        <p:spPr>
          <a:xfrm>
            <a:off x="416880" y="5750640"/>
            <a:ext cx="6413040" cy="8902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just">
              <a:lnSpc>
                <a:spcPct val="90000"/>
              </a:lnSpc>
            </a:pPr>
            <a:r>
              <a:rPr lang="de-DE" sz="1600" b="0" strike="noStrike" cap="all" spc="-52">
                <a:solidFill>
                  <a:srgbClr val="999999"/>
                </a:solidFill>
                <a:latin typeface="Calibri Light"/>
              </a:rPr>
              <a:t>Bruno Berger / Lukas Walter / Melanie Löbel</a:t>
            </a:r>
            <a:endParaRPr lang="de-DE" sz="1600" b="0" strike="noStrike" spc="-1">
              <a:latin typeface="Arial"/>
            </a:endParaRPr>
          </a:p>
        </p:txBody>
      </p:sp>
      <p:sp>
        <p:nvSpPr>
          <p:cNvPr id="101" name="CustomShape 3"/>
          <p:cNvSpPr/>
          <p:nvPr/>
        </p:nvSpPr>
        <p:spPr>
          <a:xfrm>
            <a:off x="3435840" y="4993920"/>
            <a:ext cx="5503680" cy="1556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r">
              <a:lnSpc>
                <a:spcPct val="100000"/>
              </a:lnSpc>
              <a:spcBef>
                <a:spcPts val="380"/>
              </a:spcBef>
              <a:spcAft>
                <a:spcPts val="601"/>
              </a:spcAft>
            </a:pPr>
            <a:endParaRPr lang="de-DE" sz="1800" b="0" strike="noStrike" spc="-1" dirty="0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lang="de-DE" sz="1800" b="0" strike="noStrike" spc="-1" dirty="0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r>
              <a:rPr lang="de-DE" b="1" spc="-1" dirty="0">
                <a:solidFill>
                  <a:srgbClr val="000000"/>
                </a:solidFill>
                <a:latin typeface="Calibri"/>
              </a:rPr>
              <a:t>24</a:t>
            </a:r>
            <a:r>
              <a:rPr lang="de-DE" sz="1800" b="1" strike="noStrike" spc="-1" dirty="0">
                <a:solidFill>
                  <a:srgbClr val="000000"/>
                </a:solidFill>
                <a:latin typeface="Calibri"/>
              </a:rPr>
              <a:t>. August 2020</a:t>
            </a:r>
            <a:endParaRPr lang="de-DE" sz="1800" b="0" strike="noStrike" spc="-1" dirty="0">
              <a:latin typeface="Arial"/>
            </a:endParaRPr>
          </a:p>
        </p:txBody>
      </p:sp>
      <p:pic>
        <p:nvPicPr>
          <p:cNvPr id="102" name="Grafik 4"/>
          <p:cNvPicPr/>
          <p:nvPr/>
        </p:nvPicPr>
        <p:blipFill>
          <a:blip r:embed="rId3"/>
          <a:stretch/>
        </p:blipFill>
        <p:spPr>
          <a:xfrm>
            <a:off x="7636320" y="307440"/>
            <a:ext cx="1155960" cy="861120"/>
          </a:xfrm>
          <a:prstGeom prst="rect">
            <a:avLst/>
          </a:prstGeom>
          <a:ln>
            <a:noFill/>
          </a:ln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F4C3C5C5-196F-4417-9E73-7AB1430C75E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94" y="1798980"/>
            <a:ext cx="8338586" cy="38609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rafik 2"/>
          <p:cNvPicPr/>
          <p:nvPr/>
        </p:nvPicPr>
        <p:blipFill>
          <a:blip r:embed="rId2"/>
          <a:stretch/>
        </p:blipFill>
        <p:spPr>
          <a:xfrm>
            <a:off x="908640" y="1765353"/>
            <a:ext cx="4250880" cy="4541760"/>
          </a:xfrm>
          <a:prstGeom prst="rect">
            <a:avLst/>
          </a:prstGeom>
          <a:ln>
            <a:noFill/>
          </a:ln>
        </p:spPr>
      </p:pic>
      <p:sp>
        <p:nvSpPr>
          <p:cNvPr id="147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>
                <a:solidFill>
                  <a:srgbClr val="404040"/>
                </a:solidFill>
                <a:latin typeface="Calibri Light"/>
              </a:rPr>
              <a:t>Use Case 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F99B1489-BE65-4049-B0AD-B601C15B49ED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10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49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150" name="CustomShape 4"/>
          <p:cNvSpPr/>
          <p:nvPr/>
        </p:nvSpPr>
        <p:spPr>
          <a:xfrm>
            <a:off x="5168160" y="6092640"/>
            <a:ext cx="164556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Abb.7: Use Case Model</a:t>
            </a:r>
            <a:endParaRPr lang="de-DE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>
                <a:solidFill>
                  <a:srgbClr val="404040"/>
                </a:solidFill>
                <a:latin typeface="Calibri Light"/>
              </a:rPr>
              <a:t>Paper Prototype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2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0DC49CB-5FCC-44DA-86E6-D06B23A9192A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11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53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pic>
        <p:nvPicPr>
          <p:cNvPr id="154" name="Grafik 5"/>
          <p:cNvPicPr/>
          <p:nvPr/>
        </p:nvPicPr>
        <p:blipFill>
          <a:blip r:embed="rId2"/>
          <a:srcRect l="8049" t="12679" r="30789"/>
          <a:stretch/>
        </p:blipFill>
        <p:spPr>
          <a:xfrm>
            <a:off x="923400" y="2067120"/>
            <a:ext cx="2229840" cy="1790640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5" name="Grafik 7"/>
          <p:cNvPicPr/>
          <p:nvPr/>
        </p:nvPicPr>
        <p:blipFill>
          <a:blip r:embed="rId3"/>
          <a:srcRect t="20161" r="3267" b="12541"/>
          <a:stretch/>
        </p:blipFill>
        <p:spPr>
          <a:xfrm>
            <a:off x="289080" y="3781440"/>
            <a:ext cx="2724480" cy="1065960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6" name="Grafik 10"/>
          <p:cNvPicPr/>
          <p:nvPr/>
        </p:nvPicPr>
        <p:blipFill>
          <a:blip r:embed="rId4"/>
          <a:srcRect l="12858" t="6045" r="10101" b="2167"/>
          <a:stretch/>
        </p:blipFill>
        <p:spPr>
          <a:xfrm>
            <a:off x="3467520" y="2053800"/>
            <a:ext cx="2094480" cy="1792800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7" name="Grafik 12"/>
          <p:cNvPicPr/>
          <p:nvPr/>
        </p:nvPicPr>
        <p:blipFill>
          <a:blip r:embed="rId5"/>
          <a:srcRect l="28982" t="21781" r="18797" b="15808"/>
          <a:stretch/>
        </p:blipFill>
        <p:spPr>
          <a:xfrm>
            <a:off x="5876280" y="2057760"/>
            <a:ext cx="2660760" cy="1788480"/>
          </a:xfrm>
          <a:prstGeom prst="rect">
            <a:avLst/>
          </a:prstGeom>
          <a:ln>
            <a:noFill/>
          </a:ln>
        </p:spPr>
      </p:pic>
      <p:sp>
        <p:nvSpPr>
          <p:cNvPr id="158" name="CustomShape 4"/>
          <p:cNvSpPr/>
          <p:nvPr/>
        </p:nvSpPr>
        <p:spPr>
          <a:xfrm>
            <a:off x="934200" y="4931280"/>
            <a:ext cx="2086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Abb.8: </a:t>
            </a:r>
            <a:endParaRPr lang="de-DE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Paper Prototype Bruno Berger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159" name="CustomShape 5"/>
          <p:cNvSpPr/>
          <p:nvPr/>
        </p:nvSpPr>
        <p:spPr>
          <a:xfrm>
            <a:off x="3392640" y="3935880"/>
            <a:ext cx="218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Abb.9: </a:t>
            </a:r>
            <a:endParaRPr lang="de-DE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Paper Prototype Melanie Löbel 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160" name="CustomShape 6"/>
          <p:cNvSpPr/>
          <p:nvPr/>
        </p:nvSpPr>
        <p:spPr>
          <a:xfrm>
            <a:off x="5838480" y="3935880"/>
            <a:ext cx="259668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Abb.10: Paper Prototype Lukas Walter</a:t>
            </a:r>
            <a:endParaRPr lang="de-DE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>
                <a:solidFill>
                  <a:srgbClr val="404040"/>
                </a:solidFill>
                <a:latin typeface="Calibri Light"/>
              </a:rPr>
              <a:t>Paper Prototype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F152E46-4C3C-45C9-85D3-4075AF006975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12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63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164" name="CustomShape 4"/>
          <p:cNvSpPr/>
          <p:nvPr/>
        </p:nvSpPr>
        <p:spPr>
          <a:xfrm>
            <a:off x="1005840" y="6041520"/>
            <a:ext cx="1756228" cy="2755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 dirty="0">
                <a:solidFill>
                  <a:srgbClr val="000000"/>
                </a:solidFill>
                <a:latin typeface="Calibri"/>
              </a:rPr>
              <a:t>Abb.11: Paper Prototype</a:t>
            </a:r>
            <a:endParaRPr lang="de-DE" sz="1200" b="0" strike="noStrike" spc="-1" dirty="0">
              <a:latin typeface="Arial"/>
            </a:endParaRPr>
          </a:p>
        </p:txBody>
      </p:sp>
      <p:sp>
        <p:nvSpPr>
          <p:cNvPr id="167" name="CustomShape 5"/>
          <p:cNvSpPr/>
          <p:nvPr/>
        </p:nvSpPr>
        <p:spPr>
          <a:xfrm>
            <a:off x="822960" y="1880046"/>
            <a:ext cx="5820029" cy="206064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600" b="1" strike="noStrike" spc="-1" dirty="0">
                <a:solidFill>
                  <a:srgbClr val="000000"/>
                </a:solidFill>
                <a:latin typeface="Calibri"/>
              </a:rPr>
              <a:t>Übernahme + Ergänzungen aus verschiedenen Prototypen:</a:t>
            </a:r>
            <a:endParaRPr lang="de-DE" sz="16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400" b="0" strike="noStrike" spc="-1" dirty="0">
                <a:solidFill>
                  <a:srgbClr val="000000"/>
                </a:solidFill>
                <a:latin typeface="Calibri"/>
              </a:rPr>
              <a:t>Greifer + Greifarm</a:t>
            </a:r>
            <a:endParaRPr lang="de-DE" sz="14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400" b="0" strike="noStrike" spc="-1" dirty="0">
                <a:solidFill>
                  <a:srgbClr val="000000"/>
                </a:solidFill>
                <a:latin typeface="Calibri"/>
              </a:rPr>
              <a:t>LIDAR + Peripherie auf Drehpodest </a:t>
            </a:r>
            <a:endParaRPr lang="de-DE" sz="14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400" b="0" strike="noStrike" spc="-1" dirty="0">
                <a:solidFill>
                  <a:srgbClr val="000000"/>
                </a:solidFill>
                <a:latin typeface="Calibri"/>
              </a:rPr>
              <a:t>Stützarme</a:t>
            </a:r>
            <a:endParaRPr lang="de-DE" sz="14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400" b="0" strike="noStrike" spc="-1" dirty="0">
                <a:solidFill>
                  <a:srgbClr val="000000"/>
                </a:solidFill>
                <a:latin typeface="Calibri"/>
              </a:rPr>
              <a:t>Kettenantrieb</a:t>
            </a:r>
            <a:endParaRPr lang="de-DE" sz="14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400" b="0" strike="noStrike" spc="-1" dirty="0">
                <a:solidFill>
                  <a:srgbClr val="000000"/>
                </a:solidFill>
                <a:latin typeface="Calibri"/>
              </a:rPr>
              <a:t>Turbine mit Ruder</a:t>
            </a:r>
            <a:endParaRPr lang="de-DE" sz="14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400" b="0" strike="noStrike" spc="-1" dirty="0">
                <a:solidFill>
                  <a:srgbClr val="000000"/>
                </a:solidFill>
                <a:latin typeface="Calibri"/>
              </a:rPr>
              <a:t>Box für gesammelte radioaktive Objekte</a:t>
            </a:r>
            <a:endParaRPr lang="de-DE" sz="14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400" b="0" strike="noStrike" spc="-1" dirty="0">
                <a:solidFill>
                  <a:srgbClr val="000000"/>
                </a:solidFill>
                <a:latin typeface="Calibri"/>
              </a:rPr>
              <a:t>Offene Box für „Erste Hilfe“ Koffer</a:t>
            </a:r>
            <a:endParaRPr lang="de-DE" sz="1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400" b="0" strike="noStrike" spc="-1" dirty="0">
              <a:latin typeface="Arial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F7EBCCA4-7C69-42B1-991D-FF1BD2118F95}"/>
              </a:ext>
            </a:extLst>
          </p:cNvPr>
          <p:cNvSpPr txBox="1"/>
          <p:nvPr/>
        </p:nvSpPr>
        <p:spPr>
          <a:xfrm rot="19972583">
            <a:off x="9612563" y="1809175"/>
            <a:ext cx="2929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FF0000"/>
                </a:solidFill>
              </a:rPr>
              <a:t>Renderings austauschen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0E6E404-5CF5-452F-9FB2-5267D5674247}"/>
              </a:ext>
            </a:extLst>
          </p:cNvPr>
          <p:cNvSpPr txBox="1"/>
          <p:nvPr/>
        </p:nvSpPr>
        <p:spPr>
          <a:xfrm>
            <a:off x="9689430" y="3097260"/>
            <a:ext cx="3784754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sz="1500" b="1" dirty="0">
                <a:solidFill>
                  <a:srgbClr val="FF0000"/>
                </a:solidFill>
              </a:rPr>
              <a:t>Iso-Ansicht vorn </a:t>
            </a:r>
          </a:p>
          <a:p>
            <a:pPr marL="285750" indent="-285750">
              <a:buFontTx/>
              <a:buChar char="-"/>
            </a:pPr>
            <a:r>
              <a:rPr lang="de-DE" sz="1500" b="1" dirty="0">
                <a:solidFill>
                  <a:srgbClr val="FF0000"/>
                </a:solidFill>
              </a:rPr>
              <a:t>Iso-Ansicht hinten</a:t>
            </a:r>
          </a:p>
          <a:p>
            <a:pPr marL="285750" indent="-285750">
              <a:buFontTx/>
              <a:buChar char="-"/>
            </a:pPr>
            <a:r>
              <a:rPr lang="de-DE" sz="1500" b="1" dirty="0">
                <a:solidFill>
                  <a:srgbClr val="FF0000"/>
                </a:solidFill>
              </a:rPr>
              <a:t>Explosionsansicht (Bild / Video / </a:t>
            </a:r>
            <a:r>
              <a:rPr lang="de-DE" sz="1500" b="1" dirty="0" err="1">
                <a:solidFill>
                  <a:srgbClr val="FF0000"/>
                </a:solidFill>
              </a:rPr>
              <a:t>gif</a:t>
            </a:r>
            <a:r>
              <a:rPr lang="de-DE" sz="1500" b="1" dirty="0">
                <a:solidFill>
                  <a:srgbClr val="FF0000"/>
                </a:solidFill>
              </a:rPr>
              <a:t>)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8871143-D784-412C-9893-8FC584B05D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93" y="3778855"/>
            <a:ext cx="4732568" cy="2191278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1DD89D6-319E-40B9-9625-51E5A72E61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3808" y="3992240"/>
            <a:ext cx="5570376" cy="2579200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>
                <a:solidFill>
                  <a:srgbClr val="404040"/>
                </a:solidFill>
                <a:latin typeface="Calibri Light"/>
              </a:rPr>
              <a:t>Paper Prototype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F152E46-4C3C-45C9-85D3-4075AF006975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13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63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164" name="CustomShape 4"/>
          <p:cNvSpPr/>
          <p:nvPr/>
        </p:nvSpPr>
        <p:spPr>
          <a:xfrm>
            <a:off x="1005840" y="6041520"/>
            <a:ext cx="1756228" cy="2755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 dirty="0">
                <a:solidFill>
                  <a:srgbClr val="000000"/>
                </a:solidFill>
                <a:latin typeface="Calibri"/>
              </a:rPr>
              <a:t>Abb.11: Paper Prototype</a:t>
            </a:r>
            <a:endParaRPr lang="de-DE" sz="1200" b="0" strike="noStrike" spc="-1" dirty="0">
              <a:latin typeface="Arial"/>
            </a:endParaRPr>
          </a:p>
        </p:txBody>
      </p:sp>
      <p:pic>
        <p:nvPicPr>
          <p:cNvPr id="166" name="Grafik 11"/>
          <p:cNvPicPr/>
          <p:nvPr/>
        </p:nvPicPr>
        <p:blipFill>
          <a:blip r:embed="rId2"/>
          <a:srcRect l="28983" t="18528" r="13879" b="20343"/>
          <a:stretch/>
        </p:blipFill>
        <p:spPr>
          <a:xfrm>
            <a:off x="10622620" y="4445811"/>
            <a:ext cx="3509640" cy="2111760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F7EBCCA4-7C69-42B1-991D-FF1BD2118F95}"/>
              </a:ext>
            </a:extLst>
          </p:cNvPr>
          <p:cNvSpPr txBox="1"/>
          <p:nvPr/>
        </p:nvSpPr>
        <p:spPr>
          <a:xfrm rot="19972583">
            <a:off x="9612563" y="1809175"/>
            <a:ext cx="2929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FF0000"/>
                </a:solidFill>
              </a:rPr>
              <a:t>Renderings austauschen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0E6E404-5CF5-452F-9FB2-5267D5674247}"/>
              </a:ext>
            </a:extLst>
          </p:cNvPr>
          <p:cNvSpPr txBox="1"/>
          <p:nvPr/>
        </p:nvSpPr>
        <p:spPr>
          <a:xfrm>
            <a:off x="9689430" y="3097260"/>
            <a:ext cx="3784754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sz="1500" b="1" dirty="0">
                <a:solidFill>
                  <a:srgbClr val="FF0000"/>
                </a:solidFill>
              </a:rPr>
              <a:t>Iso-Ansicht vorn </a:t>
            </a:r>
          </a:p>
          <a:p>
            <a:pPr marL="285750" indent="-285750">
              <a:buFontTx/>
              <a:buChar char="-"/>
            </a:pPr>
            <a:r>
              <a:rPr lang="de-DE" sz="1500" b="1" dirty="0">
                <a:solidFill>
                  <a:srgbClr val="FF0000"/>
                </a:solidFill>
              </a:rPr>
              <a:t>Iso-Ansicht hinten</a:t>
            </a:r>
          </a:p>
          <a:p>
            <a:pPr marL="285750" indent="-285750">
              <a:buFontTx/>
              <a:buChar char="-"/>
            </a:pPr>
            <a:r>
              <a:rPr lang="de-DE" sz="1500" b="1" dirty="0">
                <a:solidFill>
                  <a:srgbClr val="FF0000"/>
                </a:solidFill>
              </a:rPr>
              <a:t>Explosionsansicht (Bild / Video / </a:t>
            </a:r>
            <a:r>
              <a:rPr lang="de-DE" sz="1500" b="1" dirty="0" err="1">
                <a:solidFill>
                  <a:srgbClr val="FF0000"/>
                </a:solidFill>
              </a:rPr>
              <a:t>gif</a:t>
            </a:r>
            <a:r>
              <a:rPr lang="de-DE" sz="1500" b="1" dirty="0">
                <a:solidFill>
                  <a:srgbClr val="FF0000"/>
                </a:solidFill>
              </a:rPr>
              <a:t>)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8871143-D784-412C-9893-8FC584B05D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0211" y="2501453"/>
            <a:ext cx="6218706" cy="2879391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F815A10-3402-4D72-BD48-F413389B40A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652" y="1879775"/>
            <a:ext cx="2517117" cy="1676400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BADBF96-6CBB-4CC0-8891-C40F618FE5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62" t="36250" r="45109" b="47123"/>
          <a:stretch/>
        </p:blipFill>
        <p:spPr>
          <a:xfrm>
            <a:off x="1444920" y="3656836"/>
            <a:ext cx="1167905" cy="1120030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9BF706C-660E-4E16-B10A-543745397F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1" t="55599" r="46648" b="10376"/>
          <a:stretch/>
        </p:blipFill>
        <p:spPr>
          <a:xfrm>
            <a:off x="1250713" y="4946466"/>
            <a:ext cx="1698993" cy="979714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8195584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600" b="1" strike="noStrike" spc="-52">
                <a:solidFill>
                  <a:srgbClr val="404040"/>
                </a:solidFill>
                <a:latin typeface="Calibri Light"/>
              </a:rPr>
              <a:t>Technical System Architecture</a:t>
            </a:r>
            <a:endParaRPr lang="en-US" sz="4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3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A16ADF0-0E40-40AF-BFD8-7BEA008C7296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14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74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pic>
        <p:nvPicPr>
          <p:cNvPr id="176" name="Grafik 7"/>
          <p:cNvPicPr/>
          <p:nvPr/>
        </p:nvPicPr>
        <p:blipFill>
          <a:blip r:embed="rId2"/>
          <a:stretch/>
        </p:blipFill>
        <p:spPr>
          <a:xfrm>
            <a:off x="900720" y="1830600"/>
            <a:ext cx="3785400" cy="4208040"/>
          </a:xfrm>
          <a:prstGeom prst="rect">
            <a:avLst/>
          </a:prstGeom>
          <a:ln>
            <a:noFill/>
          </a:ln>
        </p:spPr>
      </p:pic>
      <p:sp>
        <p:nvSpPr>
          <p:cNvPr id="177" name="CustomShape 4"/>
          <p:cNvSpPr/>
          <p:nvPr/>
        </p:nvSpPr>
        <p:spPr>
          <a:xfrm>
            <a:off x="909720" y="6039000"/>
            <a:ext cx="171576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Abb.10: Class Diagramm</a:t>
            </a:r>
            <a:endParaRPr lang="de-DE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600" b="1" strike="noStrike" spc="-52">
                <a:solidFill>
                  <a:srgbClr val="404040"/>
                </a:solidFill>
                <a:latin typeface="Calibri Light"/>
              </a:rPr>
              <a:t>Technical System Architecture</a:t>
            </a:r>
            <a:endParaRPr lang="en-US" sz="4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9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7AB06F46-F981-4774-A430-375123CB99C3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15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80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181" name="CustomShape 4"/>
          <p:cNvSpPr/>
          <p:nvPr/>
        </p:nvSpPr>
        <p:spPr>
          <a:xfrm>
            <a:off x="909720" y="6039000"/>
            <a:ext cx="171576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Abb.10: Class Diagramm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183" name="CustomShape 5"/>
          <p:cNvSpPr/>
          <p:nvPr/>
        </p:nvSpPr>
        <p:spPr>
          <a:xfrm>
            <a:off x="4966200" y="1904400"/>
            <a:ext cx="299520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1" strike="noStrike" spc="-1">
                <a:solidFill>
                  <a:srgbClr val="000000"/>
                </a:solidFill>
                <a:latin typeface="Calibri"/>
              </a:rPr>
              <a:t>Signal transmit / reception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  <p:pic>
        <p:nvPicPr>
          <p:cNvPr id="184" name="Grafik 11"/>
          <p:cNvPicPr/>
          <p:nvPr/>
        </p:nvPicPr>
        <p:blipFill>
          <a:blip r:embed="rId2"/>
          <a:stretch/>
        </p:blipFill>
        <p:spPr>
          <a:xfrm>
            <a:off x="900720" y="1830600"/>
            <a:ext cx="3785400" cy="4208040"/>
          </a:xfrm>
          <a:prstGeom prst="rect">
            <a:avLst/>
          </a:prstGeom>
          <a:ln>
            <a:noFill/>
          </a:ln>
        </p:spPr>
      </p:pic>
      <p:sp>
        <p:nvSpPr>
          <p:cNvPr id="185" name="Line 6"/>
          <p:cNvSpPr/>
          <p:nvPr/>
        </p:nvSpPr>
        <p:spPr>
          <a:xfrm>
            <a:off x="1314360" y="1980360"/>
            <a:ext cx="3209760" cy="1008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6" name="Line 7"/>
          <p:cNvSpPr/>
          <p:nvPr/>
        </p:nvSpPr>
        <p:spPr>
          <a:xfrm>
            <a:off x="1314360" y="1980360"/>
            <a:ext cx="360" cy="47700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7" name="Line 8"/>
          <p:cNvSpPr/>
          <p:nvPr/>
        </p:nvSpPr>
        <p:spPr>
          <a:xfrm>
            <a:off x="1314360" y="2457360"/>
            <a:ext cx="1019160" cy="36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8" name="Line 9"/>
          <p:cNvSpPr/>
          <p:nvPr/>
        </p:nvSpPr>
        <p:spPr>
          <a:xfrm>
            <a:off x="2333520" y="2457360"/>
            <a:ext cx="360" cy="51444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9" name="Line 10"/>
          <p:cNvSpPr/>
          <p:nvPr/>
        </p:nvSpPr>
        <p:spPr>
          <a:xfrm>
            <a:off x="2338200" y="2961000"/>
            <a:ext cx="1014480" cy="1044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0" name="Line 11"/>
          <p:cNvSpPr/>
          <p:nvPr/>
        </p:nvSpPr>
        <p:spPr>
          <a:xfrm>
            <a:off x="3352680" y="2971440"/>
            <a:ext cx="360" cy="51516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1" name="Line 12"/>
          <p:cNvSpPr/>
          <p:nvPr/>
        </p:nvSpPr>
        <p:spPr>
          <a:xfrm flipV="1">
            <a:off x="3348720" y="3475080"/>
            <a:ext cx="1175400" cy="1152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2" name="Line 13"/>
          <p:cNvSpPr/>
          <p:nvPr/>
        </p:nvSpPr>
        <p:spPr>
          <a:xfrm>
            <a:off x="4524120" y="1989360"/>
            <a:ext cx="360" cy="148572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600" b="1" strike="noStrike" spc="-52">
                <a:solidFill>
                  <a:srgbClr val="404040"/>
                </a:solidFill>
                <a:latin typeface="Calibri Light"/>
              </a:rPr>
              <a:t>Technical System Architecture</a:t>
            </a:r>
            <a:endParaRPr lang="en-US" sz="4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4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7B6AE4C-E380-4F7F-B591-D8E454342624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16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95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197" name="CustomShape 4"/>
          <p:cNvSpPr/>
          <p:nvPr/>
        </p:nvSpPr>
        <p:spPr>
          <a:xfrm>
            <a:off x="4971240" y="1904400"/>
            <a:ext cx="292824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Signal transmit / reception</a:t>
            </a:r>
            <a:endParaRPr lang="de-DE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1" strike="noStrike" spc="-1">
                <a:solidFill>
                  <a:srgbClr val="000000"/>
                </a:solidFill>
                <a:latin typeface="Calibri"/>
              </a:rPr>
              <a:t>Signal calculation</a:t>
            </a:r>
            <a:endParaRPr lang="de-DE" sz="1800" b="0" strike="noStrike" spc="-1">
              <a:latin typeface="Arial"/>
            </a:endParaRPr>
          </a:p>
        </p:txBody>
      </p:sp>
      <p:pic>
        <p:nvPicPr>
          <p:cNvPr id="198" name="Grafik 4"/>
          <p:cNvPicPr/>
          <p:nvPr/>
        </p:nvPicPr>
        <p:blipFill>
          <a:blip r:embed="rId2"/>
          <a:stretch/>
        </p:blipFill>
        <p:spPr>
          <a:xfrm>
            <a:off x="900720" y="1830600"/>
            <a:ext cx="3785400" cy="4208040"/>
          </a:xfrm>
          <a:prstGeom prst="rect">
            <a:avLst/>
          </a:prstGeom>
          <a:ln>
            <a:noFill/>
          </a:ln>
        </p:spPr>
      </p:pic>
      <p:sp>
        <p:nvSpPr>
          <p:cNvPr id="199" name="CustomShape 5"/>
          <p:cNvSpPr/>
          <p:nvPr/>
        </p:nvSpPr>
        <p:spPr>
          <a:xfrm>
            <a:off x="909720" y="6039000"/>
            <a:ext cx="171576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Abb.10: Class Diagramm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200" name="Line 6"/>
          <p:cNvSpPr/>
          <p:nvPr/>
        </p:nvSpPr>
        <p:spPr>
          <a:xfrm>
            <a:off x="1159560" y="2540160"/>
            <a:ext cx="1094400" cy="36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1" name="Line 7"/>
          <p:cNvSpPr/>
          <p:nvPr/>
        </p:nvSpPr>
        <p:spPr>
          <a:xfrm>
            <a:off x="2253960" y="2540160"/>
            <a:ext cx="360" cy="42084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2" name="Line 8"/>
          <p:cNvSpPr/>
          <p:nvPr/>
        </p:nvSpPr>
        <p:spPr>
          <a:xfrm>
            <a:off x="2253960" y="2967480"/>
            <a:ext cx="698760" cy="36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3" name="Line 9"/>
          <p:cNvSpPr/>
          <p:nvPr/>
        </p:nvSpPr>
        <p:spPr>
          <a:xfrm>
            <a:off x="2952720" y="2967480"/>
            <a:ext cx="360" cy="46152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4" name="Line 10"/>
          <p:cNvSpPr/>
          <p:nvPr/>
        </p:nvSpPr>
        <p:spPr>
          <a:xfrm flipH="1">
            <a:off x="2253960" y="3429000"/>
            <a:ext cx="698760" cy="36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5" name="Line 11"/>
          <p:cNvSpPr/>
          <p:nvPr/>
        </p:nvSpPr>
        <p:spPr>
          <a:xfrm>
            <a:off x="2253960" y="3429000"/>
            <a:ext cx="360" cy="96192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6" name="Line 12"/>
          <p:cNvSpPr/>
          <p:nvPr/>
        </p:nvSpPr>
        <p:spPr>
          <a:xfrm>
            <a:off x="1159560" y="4390920"/>
            <a:ext cx="1094400" cy="36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7" name="Line 13"/>
          <p:cNvSpPr/>
          <p:nvPr/>
        </p:nvSpPr>
        <p:spPr>
          <a:xfrm>
            <a:off x="1159560" y="2540160"/>
            <a:ext cx="360" cy="184392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600" b="1" strike="noStrike" spc="-52">
                <a:solidFill>
                  <a:srgbClr val="404040"/>
                </a:solidFill>
                <a:latin typeface="Calibri Light"/>
              </a:rPr>
              <a:t>Technical System Architecture</a:t>
            </a:r>
            <a:endParaRPr lang="en-US" sz="4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9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C71CB74-79C6-424C-BD14-E0636EF5D328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17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10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212" name="CustomShape 4"/>
          <p:cNvSpPr/>
          <p:nvPr/>
        </p:nvSpPr>
        <p:spPr>
          <a:xfrm>
            <a:off x="4971240" y="1904400"/>
            <a:ext cx="292824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Signal transmit / reception</a:t>
            </a:r>
            <a:endParaRPr lang="de-DE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Signal calculation</a:t>
            </a:r>
            <a:endParaRPr lang="de-DE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1" strike="noStrike" spc="-1">
                <a:solidFill>
                  <a:srgbClr val="000000"/>
                </a:solidFill>
                <a:latin typeface="Calibri"/>
              </a:rPr>
              <a:t>Motor control</a:t>
            </a:r>
            <a:endParaRPr lang="de-DE" sz="1800" b="0" strike="noStrike" spc="-1">
              <a:latin typeface="Arial"/>
            </a:endParaRPr>
          </a:p>
        </p:txBody>
      </p:sp>
      <p:pic>
        <p:nvPicPr>
          <p:cNvPr id="213" name="Grafik 4"/>
          <p:cNvPicPr/>
          <p:nvPr/>
        </p:nvPicPr>
        <p:blipFill>
          <a:blip r:embed="rId2"/>
          <a:stretch/>
        </p:blipFill>
        <p:spPr>
          <a:xfrm>
            <a:off x="900720" y="1830600"/>
            <a:ext cx="3785400" cy="4208040"/>
          </a:xfrm>
          <a:prstGeom prst="rect">
            <a:avLst/>
          </a:prstGeom>
          <a:ln>
            <a:noFill/>
          </a:ln>
        </p:spPr>
      </p:pic>
      <p:sp>
        <p:nvSpPr>
          <p:cNvPr id="214" name="CustomShape 5"/>
          <p:cNvSpPr/>
          <p:nvPr/>
        </p:nvSpPr>
        <p:spPr>
          <a:xfrm>
            <a:off x="909720" y="6039000"/>
            <a:ext cx="171576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Abb.10: Class Diagramm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215" name="Line 6"/>
          <p:cNvSpPr/>
          <p:nvPr/>
        </p:nvSpPr>
        <p:spPr>
          <a:xfrm>
            <a:off x="2378880" y="3540240"/>
            <a:ext cx="1973880" cy="36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6" name="Line 7"/>
          <p:cNvSpPr/>
          <p:nvPr/>
        </p:nvSpPr>
        <p:spPr>
          <a:xfrm>
            <a:off x="2378880" y="3540240"/>
            <a:ext cx="106920" cy="177444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7" name="Line 8"/>
          <p:cNvSpPr/>
          <p:nvPr/>
        </p:nvSpPr>
        <p:spPr>
          <a:xfrm>
            <a:off x="1895400" y="5314680"/>
            <a:ext cx="590400" cy="36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8" name="Line 9"/>
          <p:cNvSpPr/>
          <p:nvPr/>
        </p:nvSpPr>
        <p:spPr>
          <a:xfrm>
            <a:off x="1895400" y="5314680"/>
            <a:ext cx="360" cy="51444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9" name="Line 10"/>
          <p:cNvSpPr/>
          <p:nvPr/>
        </p:nvSpPr>
        <p:spPr>
          <a:xfrm>
            <a:off x="1895400" y="5829120"/>
            <a:ext cx="2457360" cy="36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0" name="Line 11"/>
          <p:cNvSpPr/>
          <p:nvPr/>
        </p:nvSpPr>
        <p:spPr>
          <a:xfrm>
            <a:off x="4352760" y="3540240"/>
            <a:ext cx="360" cy="228888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600" b="1" strike="noStrike" spc="-52">
                <a:solidFill>
                  <a:srgbClr val="404040"/>
                </a:solidFill>
                <a:latin typeface="Calibri Light"/>
              </a:rPr>
              <a:t>Technical System Architecture</a:t>
            </a:r>
            <a:endParaRPr lang="en-US" sz="4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2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89CE2E50-983F-4ED8-83E5-C13B6131A0FE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18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23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225" name="CustomShape 4"/>
          <p:cNvSpPr/>
          <p:nvPr/>
        </p:nvSpPr>
        <p:spPr>
          <a:xfrm>
            <a:off x="4971240" y="1904400"/>
            <a:ext cx="2928240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Signal transmit / reception</a:t>
            </a:r>
            <a:endParaRPr lang="de-DE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Signal calculation</a:t>
            </a:r>
            <a:endParaRPr lang="de-DE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Motor control</a:t>
            </a:r>
            <a:endParaRPr lang="de-DE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1" strike="noStrike" spc="-1">
                <a:solidFill>
                  <a:srgbClr val="000000"/>
                </a:solidFill>
                <a:latin typeface="Calibri"/>
              </a:rPr>
              <a:t>Peripheral device control</a:t>
            </a:r>
            <a:endParaRPr lang="de-DE" sz="1800" b="0" strike="noStrike" spc="-1">
              <a:latin typeface="Arial"/>
            </a:endParaRPr>
          </a:p>
        </p:txBody>
      </p:sp>
      <p:pic>
        <p:nvPicPr>
          <p:cNvPr id="226" name="Grafik 4"/>
          <p:cNvPicPr/>
          <p:nvPr/>
        </p:nvPicPr>
        <p:blipFill>
          <a:blip r:embed="rId2"/>
          <a:stretch/>
        </p:blipFill>
        <p:spPr>
          <a:xfrm>
            <a:off x="900720" y="1830600"/>
            <a:ext cx="3785400" cy="4208040"/>
          </a:xfrm>
          <a:prstGeom prst="rect">
            <a:avLst/>
          </a:prstGeom>
          <a:ln>
            <a:noFill/>
          </a:ln>
        </p:spPr>
      </p:pic>
      <p:sp>
        <p:nvSpPr>
          <p:cNvPr id="227" name="CustomShape 5"/>
          <p:cNvSpPr/>
          <p:nvPr/>
        </p:nvSpPr>
        <p:spPr>
          <a:xfrm>
            <a:off x="909720" y="6039000"/>
            <a:ext cx="171576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Abb.10: Class Diagramm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228" name="CustomShape 6"/>
          <p:cNvSpPr/>
          <p:nvPr/>
        </p:nvSpPr>
        <p:spPr>
          <a:xfrm>
            <a:off x="1019160" y="4429080"/>
            <a:ext cx="1495080" cy="866520"/>
          </a:xfrm>
          <a:prstGeom prst="rect">
            <a:avLst/>
          </a:prstGeom>
          <a:noFill/>
          <a:ln w="19080"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52" dirty="0" err="1">
                <a:solidFill>
                  <a:srgbClr val="404040"/>
                </a:solidFill>
                <a:latin typeface="Calibri Light"/>
              </a:rPr>
              <a:t>Subsysteme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5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2267439-75F1-40C3-B3BC-9D414A98C7D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19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36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237" name="CustomShape 4"/>
          <p:cNvSpPr/>
          <p:nvPr/>
        </p:nvSpPr>
        <p:spPr>
          <a:xfrm>
            <a:off x="822960" y="1856880"/>
            <a:ext cx="7202880" cy="2010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/>
              </a:rPr>
              <a:t>Signalverfolgung</a:t>
            </a:r>
            <a:endParaRPr lang="de-DE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/>
              </a:rPr>
              <a:t>Fortbewegung (an Land und im Wasser)</a:t>
            </a:r>
            <a:endParaRPr lang="de-DE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/>
              </a:rPr>
              <a:t>Navigation (Hindernisse umfahren)</a:t>
            </a:r>
            <a:endParaRPr lang="de-DE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/>
              </a:rPr>
              <a:t>Objekterkennung</a:t>
            </a:r>
            <a:endParaRPr lang="de-DE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/>
              </a:rPr>
              <a:t>Greifen</a:t>
            </a:r>
            <a:endParaRPr lang="de-DE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/>
              </a:rPr>
              <a:t>Kommunikation</a:t>
            </a:r>
            <a:endParaRPr lang="de-DE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/>
              </a:rPr>
              <a:t>Firmengelände</a:t>
            </a:r>
            <a:endParaRPr lang="de-DE" sz="1800" b="0" strike="noStrike" spc="-1" dirty="0">
              <a:latin typeface="Arial"/>
            </a:endParaRPr>
          </a:p>
        </p:txBody>
      </p:sp>
      <p:pic>
        <p:nvPicPr>
          <p:cNvPr id="3" name="Grafik 5">
            <a:extLst>
              <a:ext uri="{FF2B5EF4-FFF2-40B4-BE49-F238E27FC236}">
                <a16:creationId xmlns:a16="http://schemas.microsoft.com/office/drawing/2014/main" id="{9F545A00-2948-49AF-8676-2F470769E1AF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6437315" y="2049766"/>
            <a:ext cx="6345624" cy="4097307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>
                <a:solidFill>
                  <a:srgbClr val="404040"/>
                </a:solidFill>
                <a:latin typeface="Calibri Light"/>
              </a:rPr>
              <a:t>Motivation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 dirty="0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 dirty="0">
              <a:latin typeface="Times New Roman"/>
            </a:endParaRPr>
          </a:p>
        </p:txBody>
      </p:sp>
      <p:sp>
        <p:nvSpPr>
          <p:cNvPr id="112" name="TextShape 3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E7B08D59-6E2A-4ADC-9CA2-029262A7D0FD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2</a:t>
            </a:fld>
            <a:endParaRPr lang="de-DE" sz="1050" b="0" strike="noStrike" spc="-1">
              <a:latin typeface="Times New Roman"/>
            </a:endParaRPr>
          </a:p>
        </p:txBody>
      </p:sp>
      <p:pic>
        <p:nvPicPr>
          <p:cNvPr id="113" name="Grafik 8"/>
          <p:cNvPicPr/>
          <p:nvPr/>
        </p:nvPicPr>
        <p:blipFill>
          <a:blip r:embed="rId3"/>
          <a:stretch/>
        </p:blipFill>
        <p:spPr>
          <a:xfrm>
            <a:off x="5788800" y="2483640"/>
            <a:ext cx="2235600" cy="1680840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4" name="Grafik 10"/>
          <p:cNvPicPr/>
          <p:nvPr/>
        </p:nvPicPr>
        <p:blipFill>
          <a:blip r:embed="rId4"/>
          <a:stretch/>
        </p:blipFill>
        <p:spPr>
          <a:xfrm>
            <a:off x="5840280" y="2544840"/>
            <a:ext cx="460800" cy="423000"/>
          </a:xfrm>
          <a:prstGeom prst="rect">
            <a:avLst/>
          </a:prstGeom>
          <a:ln>
            <a:noFill/>
          </a:ln>
        </p:spPr>
      </p:pic>
      <p:pic>
        <p:nvPicPr>
          <p:cNvPr id="115" name="Grafik 11"/>
          <p:cNvPicPr/>
          <p:nvPr/>
        </p:nvPicPr>
        <p:blipFill>
          <a:blip r:embed="rId5"/>
          <a:srcRect r="17063"/>
          <a:stretch/>
        </p:blipFill>
        <p:spPr>
          <a:xfrm>
            <a:off x="3035880" y="4689360"/>
            <a:ext cx="3072240" cy="1340640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6" name="Grafik 4"/>
          <p:cNvPicPr/>
          <p:nvPr/>
        </p:nvPicPr>
        <p:blipFill>
          <a:blip r:embed="rId6"/>
          <a:stretch/>
        </p:blipFill>
        <p:spPr>
          <a:xfrm>
            <a:off x="927720" y="2502720"/>
            <a:ext cx="2596320" cy="1475640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7" name="CustomShape 4"/>
          <p:cNvSpPr/>
          <p:nvPr/>
        </p:nvSpPr>
        <p:spPr>
          <a:xfrm>
            <a:off x="850320" y="4033800"/>
            <a:ext cx="124344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Abb.1: Erdbeben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118" name="CustomShape 5"/>
          <p:cNvSpPr/>
          <p:nvPr/>
        </p:nvSpPr>
        <p:spPr>
          <a:xfrm>
            <a:off x="5796360" y="4221720"/>
            <a:ext cx="159372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Abb.2: Atomkraftwerk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119" name="CustomShape 6"/>
          <p:cNvSpPr/>
          <p:nvPr/>
        </p:nvSpPr>
        <p:spPr>
          <a:xfrm>
            <a:off x="2973960" y="6020280"/>
            <a:ext cx="235584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Abb.3: Brand auf Industriegelände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120" name="CustomShape 7"/>
          <p:cNvSpPr/>
          <p:nvPr/>
        </p:nvSpPr>
        <p:spPr>
          <a:xfrm>
            <a:off x="822960" y="1801440"/>
            <a:ext cx="516420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600" b="1" strike="noStrike" spc="-1">
                <a:solidFill>
                  <a:srgbClr val="24292E"/>
                </a:solidFill>
                <a:latin typeface="-apple-system"/>
              </a:rPr>
              <a:t>Situation: </a:t>
            </a:r>
            <a:endParaRPr lang="de-DE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600" b="0" strike="noStrike" spc="-1">
                <a:solidFill>
                  <a:srgbClr val="24292E"/>
                </a:solidFill>
                <a:latin typeface="-apple-system"/>
              </a:rPr>
              <a:t>Schwere Katastrophen</a:t>
            </a:r>
            <a:endParaRPr lang="de-DE" sz="1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5">
            <a:extLst>
              <a:ext uri="{FF2B5EF4-FFF2-40B4-BE49-F238E27FC236}">
                <a16:creationId xmlns:a16="http://schemas.microsoft.com/office/drawing/2014/main" id="{F62A56A4-2F60-4D98-A5E2-E24A9EEE2332}"/>
              </a:ext>
            </a:extLst>
          </p:cNvPr>
          <p:cNvSpPr/>
          <p:nvPr/>
        </p:nvSpPr>
        <p:spPr bwMode="auto">
          <a:xfrm>
            <a:off x="822960" y="3622913"/>
            <a:ext cx="5943493" cy="697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7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 dirty="0">
                <a:solidFill>
                  <a:srgbClr val="404040"/>
                </a:solidFill>
                <a:latin typeface="Calibri Light"/>
              </a:rPr>
              <a:t>Agenda</a:t>
            </a:r>
            <a:endParaRPr lang="en-US" sz="4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CAE1737-D23C-4F2A-92C2-246CD2D39FE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20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29" name="CustomShape 3"/>
          <p:cNvSpPr/>
          <p:nvPr/>
        </p:nvSpPr>
        <p:spPr>
          <a:xfrm>
            <a:off x="822960" y="1884703"/>
            <a:ext cx="4811230" cy="34764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286110" indent="-285750">
              <a:lnSpc>
                <a:spcPct val="100000"/>
              </a:lnSpc>
              <a:buClr>
                <a:srgbClr val="808080"/>
              </a:buClr>
              <a:buFont typeface="Wingdings" panose="05000000000000000000" pitchFamily="2" charset="2"/>
              <a:buChar char="ü"/>
            </a:pPr>
            <a:r>
              <a:rPr lang="de-DE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Produktübersicht / Systemumgebung</a:t>
            </a: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panose="05000000000000000000" pitchFamily="2" charset="2"/>
              <a:buChar char="ü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6110" indent="-285750">
              <a:lnSpc>
                <a:spcPct val="100000"/>
              </a:lnSpc>
              <a:buClr>
                <a:srgbClr val="808080"/>
              </a:buClr>
              <a:buFont typeface="Wingdings" panose="05000000000000000000" pitchFamily="2" charset="2"/>
              <a:buChar char="ü"/>
            </a:pPr>
            <a:r>
              <a:rPr lang="de-DE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Konzept</a:t>
            </a:r>
          </a:p>
          <a:p>
            <a:pPr marL="743310" lvl="1" indent="-285750">
              <a:buClr>
                <a:srgbClr val="808080"/>
              </a:buClr>
              <a:buFont typeface="Wingdings" panose="05000000000000000000" pitchFamily="2" charset="2"/>
              <a:buChar char="ü"/>
            </a:pP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Requirements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310" lvl="1" indent="-285750">
              <a:buClr>
                <a:srgbClr val="808080"/>
              </a:buClr>
              <a:buFont typeface="Wingdings" panose="05000000000000000000" pitchFamily="2" charset="2"/>
              <a:buChar char="ü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 Case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310" lvl="1" indent="-285750">
              <a:buClr>
                <a:srgbClr val="808080"/>
              </a:buClr>
              <a:buFont typeface="Wingdings" panose="05000000000000000000" pitchFamily="2" charset="2"/>
              <a:buChar char="ü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Paper </a:t>
            </a: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Prototypes</a:t>
            </a:r>
            <a:endParaRPr lang="de-DE" sz="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310" lvl="1" indent="-285750">
              <a:buClr>
                <a:srgbClr val="808080"/>
              </a:buClr>
              <a:buFont typeface="Wingdings" panose="05000000000000000000" pitchFamily="2" charset="2"/>
              <a:buChar char="ü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Technical System Architecture und Subsysteme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040" lvl="1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Implementierung</a:t>
            </a: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3D </a:t>
            </a: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</a:t>
            </a: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C#, </a:t>
            </a:r>
            <a:r>
              <a:rPr lang="de-DE" sz="16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</a:t>
            </a: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nity</a:t>
            </a: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Zusammenfassung + Ausblick</a:t>
            </a: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latin typeface="Calibri" panose="020F0502020204030204" pitchFamily="34" charset="0"/>
                <a:cs typeface="Calibri" panose="020F0502020204030204" pitchFamily="34" charset="0"/>
              </a:rPr>
              <a:t>Referenzen + Literatur</a:t>
            </a:r>
          </a:p>
          <a:p>
            <a:pPr>
              <a:lnSpc>
                <a:spcPct val="100000"/>
              </a:lnSpc>
            </a:pPr>
            <a:endParaRPr lang="de-DE" sz="1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0" name="TextShape 4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8400673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52" dirty="0" err="1">
                <a:solidFill>
                  <a:srgbClr val="404040"/>
                </a:solidFill>
                <a:latin typeface="Calibri Light"/>
              </a:rPr>
              <a:t>Subsysteme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5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2267439-75F1-40C3-B3BC-9D414A98C7D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21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36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237" name="CustomShape 4"/>
          <p:cNvSpPr/>
          <p:nvPr/>
        </p:nvSpPr>
        <p:spPr>
          <a:xfrm>
            <a:off x="822960" y="1856880"/>
            <a:ext cx="7202880" cy="6448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/>
              </a:rPr>
              <a:t>Fortbewegung (an Land und im Wasser)</a:t>
            </a:r>
            <a:endParaRPr lang="de-DE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endParaRPr lang="de-DE" sz="1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6746744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52" dirty="0" err="1">
                <a:solidFill>
                  <a:srgbClr val="40404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Subsysteme</a:t>
            </a:r>
            <a:r>
              <a:rPr lang="en-US" sz="4000" b="1" strike="noStrike" spc="-52" dirty="0">
                <a:solidFill>
                  <a:srgbClr val="40404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4000" b="1" spc="-52" dirty="0">
                <a:solidFill>
                  <a:srgbClr val="40404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+ </a:t>
            </a:r>
            <a:r>
              <a:rPr lang="de-DE" sz="4000" b="1" spc="-52" dirty="0">
                <a:solidFill>
                  <a:srgbClr val="40404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Implementierung</a:t>
            </a:r>
          </a:p>
        </p:txBody>
      </p:sp>
      <p:sp>
        <p:nvSpPr>
          <p:cNvPr id="240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B3725CCD-9180-47A6-B10B-BF5F035D348D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22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41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242" name="CustomShape 4"/>
          <p:cNvSpPr/>
          <p:nvPr/>
        </p:nvSpPr>
        <p:spPr>
          <a:xfrm>
            <a:off x="937800" y="6055920"/>
            <a:ext cx="2170957" cy="2755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 dirty="0">
                <a:solidFill>
                  <a:srgbClr val="000000"/>
                </a:solidFill>
                <a:latin typeface="Calibri"/>
              </a:rPr>
              <a:t>Abb.12:  Subsystem „</a:t>
            </a:r>
            <a:r>
              <a:rPr lang="de-DE" sz="1200" b="1" strike="noStrike" spc="-1" dirty="0" err="1">
                <a:solidFill>
                  <a:srgbClr val="000000"/>
                </a:solidFill>
                <a:latin typeface="Calibri"/>
              </a:rPr>
              <a:t>Premises</a:t>
            </a:r>
            <a:r>
              <a:rPr lang="de-DE" sz="1200" b="1" strike="noStrike" spc="-1" dirty="0">
                <a:solidFill>
                  <a:srgbClr val="000000"/>
                </a:solidFill>
                <a:latin typeface="Calibri"/>
              </a:rPr>
              <a:t>“</a:t>
            </a:r>
            <a:endParaRPr lang="de-DE" sz="1200" b="0" strike="noStrike" spc="-1" dirty="0">
              <a:latin typeface="Arial"/>
            </a:endParaRPr>
          </a:p>
        </p:txBody>
      </p:sp>
      <p:sp>
        <p:nvSpPr>
          <p:cNvPr id="243" name="CustomShape 5"/>
          <p:cNvSpPr/>
          <p:nvPr/>
        </p:nvSpPr>
        <p:spPr>
          <a:xfrm>
            <a:off x="833400" y="1814040"/>
            <a:ext cx="2175445" cy="36787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800" b="1" strike="noStrike" spc="-1" dirty="0">
                <a:solidFill>
                  <a:srgbClr val="0070C0"/>
                </a:solidFill>
                <a:latin typeface="Calibri"/>
              </a:rPr>
              <a:t>Subsystem: </a:t>
            </a:r>
            <a:r>
              <a:rPr lang="de-DE" sz="1800" b="1" strike="noStrike" spc="-1" dirty="0" err="1">
                <a:solidFill>
                  <a:srgbClr val="0070C0"/>
                </a:solidFill>
                <a:latin typeface="Calibri"/>
              </a:rPr>
              <a:t>Premises</a:t>
            </a:r>
            <a:endParaRPr lang="de-DE" sz="1800" b="0" strike="noStrike" spc="-1" dirty="0">
              <a:latin typeface="Arial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3972198-D3F7-4908-9462-19D92B8689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641" y="2121708"/>
            <a:ext cx="4593962" cy="39016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E2527F-9311-4445-B47F-207F55B63E26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23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46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247" name="CustomShape 4"/>
          <p:cNvSpPr/>
          <p:nvPr/>
        </p:nvSpPr>
        <p:spPr>
          <a:xfrm>
            <a:off x="938520" y="6055920"/>
            <a:ext cx="236664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Abb.13: Ausschnitt aus „Premises“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248" name="CustomShape 5"/>
          <p:cNvSpPr/>
          <p:nvPr/>
        </p:nvSpPr>
        <p:spPr>
          <a:xfrm>
            <a:off x="830520" y="1814040"/>
            <a:ext cx="2175445" cy="36787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800" b="1" strike="noStrike" spc="-1" dirty="0">
                <a:solidFill>
                  <a:srgbClr val="0070C0"/>
                </a:solidFill>
                <a:latin typeface="Calibri"/>
              </a:rPr>
              <a:t>Subsystem: </a:t>
            </a:r>
            <a:r>
              <a:rPr lang="de-DE" sz="1800" b="1" strike="noStrike" spc="-1" dirty="0" err="1">
                <a:solidFill>
                  <a:srgbClr val="0070C0"/>
                </a:solidFill>
                <a:latin typeface="Calibri"/>
              </a:rPr>
              <a:t>Premises</a:t>
            </a:r>
            <a:endParaRPr lang="de-DE" sz="1800" b="0" strike="noStrike" spc="-1" dirty="0">
              <a:latin typeface="Arial"/>
            </a:endParaRPr>
          </a:p>
        </p:txBody>
      </p:sp>
      <p:pic>
        <p:nvPicPr>
          <p:cNvPr id="249" name="Grafik 6"/>
          <p:cNvPicPr/>
          <p:nvPr/>
        </p:nvPicPr>
        <p:blipFill>
          <a:blip r:embed="rId3"/>
          <a:stretch/>
        </p:blipFill>
        <p:spPr>
          <a:xfrm>
            <a:off x="927000" y="2253240"/>
            <a:ext cx="5926680" cy="3732480"/>
          </a:xfrm>
          <a:prstGeom prst="rect">
            <a:avLst/>
          </a:prstGeom>
          <a:ln>
            <a:noFill/>
          </a:ln>
        </p:spPr>
      </p:pic>
      <p:sp>
        <p:nvSpPr>
          <p:cNvPr id="250" name="CustomShape 6"/>
          <p:cNvSpPr/>
          <p:nvPr/>
        </p:nvSpPr>
        <p:spPr>
          <a:xfrm>
            <a:off x="6994315" y="2364480"/>
            <a:ext cx="1223640" cy="30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400" b="1" strike="noStrike" spc="-1">
                <a:solidFill>
                  <a:srgbClr val="000000"/>
                </a:solidFill>
                <a:latin typeface="Calibri"/>
              </a:rPr>
              <a:t>S = Start point</a:t>
            </a:r>
            <a:endParaRPr lang="de-DE" sz="1400" b="0" strike="noStrike" spc="-1">
              <a:latin typeface="Arial"/>
            </a:endParaRPr>
          </a:p>
        </p:txBody>
      </p:sp>
      <p:sp>
        <p:nvSpPr>
          <p:cNvPr id="251" name="CustomShape 7"/>
          <p:cNvSpPr/>
          <p:nvPr/>
        </p:nvSpPr>
        <p:spPr>
          <a:xfrm>
            <a:off x="6994315" y="2635766"/>
            <a:ext cx="1990907" cy="30632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400" b="1" strike="noStrike" spc="-1" dirty="0">
                <a:solidFill>
                  <a:srgbClr val="000000"/>
                </a:solidFill>
                <a:latin typeface="SFMono-Regular"/>
              </a:rPr>
              <a:t>R = Radioaktive </a:t>
            </a:r>
            <a:r>
              <a:rPr lang="de-DE" sz="1400" b="1" strike="noStrike" spc="-1" dirty="0" err="1">
                <a:solidFill>
                  <a:srgbClr val="000000"/>
                </a:solidFill>
                <a:latin typeface="SFMono-Regular"/>
              </a:rPr>
              <a:t>obstacle</a:t>
            </a:r>
            <a:endParaRPr lang="de-DE" sz="1400" b="0" strike="noStrike" spc="-1" dirty="0">
              <a:latin typeface="Arial"/>
            </a:endParaRPr>
          </a:p>
        </p:txBody>
      </p:sp>
      <p:sp>
        <p:nvSpPr>
          <p:cNvPr id="252" name="CustomShape 8"/>
          <p:cNvSpPr/>
          <p:nvPr/>
        </p:nvSpPr>
        <p:spPr>
          <a:xfrm>
            <a:off x="6994315" y="2907052"/>
            <a:ext cx="1779840" cy="30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400" b="1" strike="noStrike" spc="-1" dirty="0">
                <a:solidFill>
                  <a:srgbClr val="000000"/>
                </a:solidFill>
                <a:latin typeface="SFMono-Regular"/>
              </a:rPr>
              <a:t>F = Radio </a:t>
            </a:r>
            <a:r>
              <a:rPr lang="de-DE" sz="1400" b="1" strike="noStrike" spc="-1" dirty="0" err="1">
                <a:solidFill>
                  <a:srgbClr val="000000"/>
                </a:solidFill>
                <a:latin typeface="SFMono-Regular"/>
              </a:rPr>
              <a:t>tower</a:t>
            </a:r>
            <a:endParaRPr lang="de-DE" sz="1400" b="0" strike="noStrike" spc="-1" dirty="0">
              <a:latin typeface="Arial"/>
            </a:endParaRPr>
          </a:p>
        </p:txBody>
      </p:sp>
      <p:sp>
        <p:nvSpPr>
          <p:cNvPr id="253" name="CustomShape 9"/>
          <p:cNvSpPr/>
          <p:nvPr/>
        </p:nvSpPr>
        <p:spPr>
          <a:xfrm>
            <a:off x="6994315" y="3178338"/>
            <a:ext cx="2633400" cy="30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400" b="1" strike="noStrike" spc="-1">
                <a:solidFill>
                  <a:srgbClr val="000000"/>
                </a:solidFill>
                <a:latin typeface="SFMono-Regular"/>
              </a:rPr>
              <a:t>B = Obstacle for rescue</a:t>
            </a:r>
            <a:endParaRPr lang="de-DE" sz="1400" b="0" strike="noStrike" spc="-1">
              <a:latin typeface="Arial"/>
            </a:endParaRPr>
          </a:p>
        </p:txBody>
      </p:sp>
      <p:sp>
        <p:nvSpPr>
          <p:cNvPr id="254" name="CustomShape 10"/>
          <p:cNvSpPr/>
          <p:nvPr/>
        </p:nvSpPr>
        <p:spPr>
          <a:xfrm>
            <a:off x="6994315" y="3449624"/>
            <a:ext cx="1353240" cy="30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400" b="1" strike="noStrike" spc="-1">
                <a:solidFill>
                  <a:srgbClr val="000000"/>
                </a:solidFill>
                <a:latin typeface="SFMono-Regular"/>
              </a:rPr>
              <a:t>H = Barrier</a:t>
            </a:r>
            <a:endParaRPr lang="de-DE" sz="1400" b="0" strike="noStrike" spc="-1">
              <a:latin typeface="Arial"/>
            </a:endParaRPr>
          </a:p>
        </p:txBody>
      </p:sp>
      <p:sp>
        <p:nvSpPr>
          <p:cNvPr id="255" name="CustomShape 11"/>
          <p:cNvSpPr/>
          <p:nvPr/>
        </p:nvSpPr>
        <p:spPr>
          <a:xfrm>
            <a:off x="6994315" y="3720910"/>
            <a:ext cx="1246320" cy="30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400" b="1" strike="noStrike" spc="-1">
                <a:solidFill>
                  <a:srgbClr val="000000"/>
                </a:solidFill>
                <a:latin typeface="SFMono-Regular"/>
              </a:rPr>
              <a:t>P = Person</a:t>
            </a:r>
            <a:endParaRPr lang="de-DE" sz="1400" b="0" strike="noStrike" spc="-1">
              <a:latin typeface="Arial"/>
            </a:endParaRPr>
          </a:p>
        </p:txBody>
      </p:sp>
      <p:sp>
        <p:nvSpPr>
          <p:cNvPr id="256" name="CustomShape 12"/>
          <p:cNvSpPr/>
          <p:nvPr/>
        </p:nvSpPr>
        <p:spPr>
          <a:xfrm>
            <a:off x="6994315" y="3992196"/>
            <a:ext cx="1139760" cy="30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400" b="1" strike="noStrike" spc="-1">
                <a:solidFill>
                  <a:srgbClr val="000000"/>
                </a:solidFill>
                <a:latin typeface="SFMono-Regular"/>
              </a:rPr>
              <a:t>W = Water</a:t>
            </a:r>
            <a:endParaRPr lang="de-DE" sz="1400" b="0" strike="noStrike" spc="-1">
              <a:latin typeface="Arial"/>
            </a:endParaRPr>
          </a:p>
        </p:txBody>
      </p:sp>
      <p:sp>
        <p:nvSpPr>
          <p:cNvPr id="257" name="CustomShape 13"/>
          <p:cNvSpPr/>
          <p:nvPr/>
        </p:nvSpPr>
        <p:spPr>
          <a:xfrm>
            <a:off x="6994315" y="4263480"/>
            <a:ext cx="1033200" cy="30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400" b="1" strike="noStrike" spc="-1">
                <a:solidFill>
                  <a:srgbClr val="000000"/>
                </a:solidFill>
                <a:latin typeface="SFMono-Regular"/>
              </a:rPr>
              <a:t>X = Wall</a:t>
            </a:r>
            <a:endParaRPr lang="de-DE" sz="1400" b="0" strike="noStrike" spc="-1">
              <a:latin typeface="Arial"/>
            </a:endParaRPr>
          </a:p>
        </p:txBody>
      </p:sp>
      <p:sp>
        <p:nvSpPr>
          <p:cNvPr id="2" name="TextShape 1">
            <a:extLst>
              <a:ext uri="{FF2B5EF4-FFF2-40B4-BE49-F238E27FC236}">
                <a16:creationId xmlns:a16="http://schemas.microsoft.com/office/drawing/2014/main" id="{D5C82EAB-8089-4544-88AB-708B3D37575E}"/>
              </a:ext>
            </a:extLst>
          </p:cNvPr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52" dirty="0" err="1">
                <a:solidFill>
                  <a:srgbClr val="40404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Subsysteme</a:t>
            </a:r>
            <a:r>
              <a:rPr lang="en-US" sz="4000" b="1" strike="noStrike" spc="-52" dirty="0">
                <a:solidFill>
                  <a:srgbClr val="40404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4000" b="1" spc="-52" dirty="0">
                <a:solidFill>
                  <a:srgbClr val="40404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+ </a:t>
            </a:r>
            <a:r>
              <a:rPr lang="de-DE" sz="4000" b="1" spc="-52" dirty="0">
                <a:solidFill>
                  <a:srgbClr val="40404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C3980BA-70F7-46C5-87DC-D0B5E4BEB209}"/>
              </a:ext>
            </a:extLst>
          </p:cNvPr>
          <p:cNvSpPr txBox="1"/>
          <p:nvPr/>
        </p:nvSpPr>
        <p:spPr>
          <a:xfrm rot="19972583">
            <a:off x="2391670" y="3663850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FF0000"/>
                </a:solidFill>
              </a:rPr>
              <a:t>austauschen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5909C26-020C-46B8-8769-9E61C98B166C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24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60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261" name="CustomShape 4"/>
          <p:cNvSpPr/>
          <p:nvPr/>
        </p:nvSpPr>
        <p:spPr>
          <a:xfrm>
            <a:off x="941400" y="6055920"/>
            <a:ext cx="293184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Abb.14: Visualisierung des Firmengeländes 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262" name="CustomShape 5"/>
          <p:cNvSpPr/>
          <p:nvPr/>
        </p:nvSpPr>
        <p:spPr>
          <a:xfrm>
            <a:off x="830520" y="1814040"/>
            <a:ext cx="2175445" cy="36787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800" b="1" strike="noStrike" spc="-1" dirty="0">
                <a:solidFill>
                  <a:srgbClr val="0070C0"/>
                </a:solidFill>
                <a:latin typeface="Calibri"/>
              </a:rPr>
              <a:t>Subsystem: </a:t>
            </a:r>
            <a:r>
              <a:rPr lang="de-DE" sz="1800" b="1" strike="noStrike" spc="-1" dirty="0" err="1">
                <a:solidFill>
                  <a:srgbClr val="0070C0"/>
                </a:solidFill>
                <a:latin typeface="Calibri"/>
              </a:rPr>
              <a:t>Premises</a:t>
            </a:r>
            <a:endParaRPr lang="de-DE" sz="1800" b="0" strike="noStrike" spc="-1" dirty="0">
              <a:latin typeface="Arial"/>
            </a:endParaRPr>
          </a:p>
        </p:txBody>
      </p:sp>
      <p:pic>
        <p:nvPicPr>
          <p:cNvPr id="263" name="Grafik 4"/>
          <p:cNvPicPr/>
          <p:nvPr/>
        </p:nvPicPr>
        <p:blipFill>
          <a:blip r:embed="rId3"/>
          <a:srcRect b="25122"/>
          <a:stretch/>
        </p:blipFill>
        <p:spPr>
          <a:xfrm>
            <a:off x="-102600" y="2080440"/>
            <a:ext cx="5420520" cy="4058640"/>
          </a:xfrm>
          <a:prstGeom prst="rect">
            <a:avLst/>
          </a:prstGeom>
          <a:ln>
            <a:noFill/>
          </a:ln>
        </p:spPr>
      </p:pic>
      <p:pic>
        <p:nvPicPr>
          <p:cNvPr id="264" name="Grafik 2"/>
          <p:cNvPicPr/>
          <p:nvPr/>
        </p:nvPicPr>
        <p:blipFill>
          <a:blip r:embed="rId3"/>
          <a:srcRect l="21457" t="74300" r="43846" b="3668"/>
          <a:stretch/>
        </p:blipFill>
        <p:spPr>
          <a:xfrm>
            <a:off x="4811400" y="2162160"/>
            <a:ext cx="1880640" cy="1194120"/>
          </a:xfrm>
          <a:prstGeom prst="rect">
            <a:avLst/>
          </a:prstGeom>
          <a:ln>
            <a:noFill/>
          </a:ln>
        </p:spPr>
      </p:pic>
      <p:sp>
        <p:nvSpPr>
          <p:cNvPr id="265" name="CustomShape 6"/>
          <p:cNvSpPr/>
          <p:nvPr/>
        </p:nvSpPr>
        <p:spPr>
          <a:xfrm>
            <a:off x="5314776" y="2174040"/>
            <a:ext cx="975245" cy="30632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400" b="1" strike="noStrike" spc="-1" dirty="0">
                <a:solidFill>
                  <a:srgbClr val="000000"/>
                </a:solidFill>
                <a:latin typeface="Calibri"/>
              </a:rPr>
              <a:t>Start </a:t>
            </a:r>
            <a:r>
              <a:rPr lang="de-DE" sz="1400" b="1" strike="noStrike" spc="-1" dirty="0" err="1">
                <a:solidFill>
                  <a:srgbClr val="000000"/>
                </a:solidFill>
                <a:latin typeface="Calibri"/>
              </a:rPr>
              <a:t>point</a:t>
            </a:r>
            <a:endParaRPr lang="de-DE" sz="1400" b="0" strike="noStrike" spc="-1" dirty="0">
              <a:latin typeface="Arial"/>
            </a:endParaRPr>
          </a:p>
        </p:txBody>
      </p:sp>
      <p:sp>
        <p:nvSpPr>
          <p:cNvPr id="266" name="CustomShape 7"/>
          <p:cNvSpPr/>
          <p:nvPr/>
        </p:nvSpPr>
        <p:spPr>
          <a:xfrm>
            <a:off x="5314776" y="2440440"/>
            <a:ext cx="1720512" cy="30632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400" b="1" strike="noStrike" spc="-1" dirty="0">
                <a:solidFill>
                  <a:srgbClr val="000000"/>
                </a:solidFill>
                <a:latin typeface="SFMono-Regular"/>
              </a:rPr>
              <a:t>Radioaktive </a:t>
            </a:r>
            <a:r>
              <a:rPr lang="de-DE" sz="1400" b="1" strike="noStrike" spc="-1" dirty="0" err="1">
                <a:solidFill>
                  <a:srgbClr val="000000"/>
                </a:solidFill>
                <a:latin typeface="SFMono-Regular"/>
              </a:rPr>
              <a:t>obstacle</a:t>
            </a:r>
            <a:endParaRPr lang="de-DE" sz="1400" b="0" strike="noStrike" spc="-1" dirty="0">
              <a:latin typeface="Arial"/>
            </a:endParaRPr>
          </a:p>
        </p:txBody>
      </p:sp>
      <p:sp>
        <p:nvSpPr>
          <p:cNvPr id="267" name="CustomShape 8"/>
          <p:cNvSpPr/>
          <p:nvPr/>
        </p:nvSpPr>
        <p:spPr>
          <a:xfrm>
            <a:off x="5314776" y="2706840"/>
            <a:ext cx="1088994" cy="30632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400" b="1" strike="noStrike" spc="-1" dirty="0">
                <a:solidFill>
                  <a:srgbClr val="000000"/>
                </a:solidFill>
                <a:latin typeface="SFMono-Regular"/>
              </a:rPr>
              <a:t>Radio </a:t>
            </a:r>
            <a:r>
              <a:rPr lang="de-DE" sz="1400" b="1" strike="noStrike" spc="-1" dirty="0" err="1">
                <a:solidFill>
                  <a:srgbClr val="000000"/>
                </a:solidFill>
                <a:latin typeface="SFMono-Regular"/>
              </a:rPr>
              <a:t>tower</a:t>
            </a:r>
            <a:endParaRPr lang="de-DE" sz="1400" b="0" strike="noStrike" spc="-1" dirty="0">
              <a:latin typeface="Arial"/>
            </a:endParaRPr>
          </a:p>
        </p:txBody>
      </p:sp>
      <p:sp>
        <p:nvSpPr>
          <p:cNvPr id="268" name="CustomShape 9"/>
          <p:cNvSpPr/>
          <p:nvPr/>
        </p:nvSpPr>
        <p:spPr>
          <a:xfrm>
            <a:off x="5314776" y="2957400"/>
            <a:ext cx="1604711" cy="30632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400" b="1" strike="noStrike" spc="-1" dirty="0" err="1">
                <a:solidFill>
                  <a:srgbClr val="000000"/>
                </a:solidFill>
                <a:latin typeface="SFMono-Regular"/>
              </a:rPr>
              <a:t>Obstacle</a:t>
            </a:r>
            <a:r>
              <a:rPr lang="de-DE" sz="1400" b="1" strike="noStrike" spc="-1" dirty="0">
                <a:solidFill>
                  <a:srgbClr val="000000"/>
                </a:solidFill>
                <a:latin typeface="SFMono-Regular"/>
              </a:rPr>
              <a:t> </a:t>
            </a:r>
            <a:r>
              <a:rPr lang="de-DE" sz="1400" b="1" strike="noStrike" spc="-1" dirty="0" err="1">
                <a:solidFill>
                  <a:srgbClr val="000000"/>
                </a:solidFill>
                <a:latin typeface="SFMono-Regular"/>
              </a:rPr>
              <a:t>for</a:t>
            </a:r>
            <a:r>
              <a:rPr lang="de-DE" sz="1400" b="1" strike="noStrike" spc="-1" dirty="0">
                <a:solidFill>
                  <a:srgbClr val="000000"/>
                </a:solidFill>
                <a:latin typeface="SFMono-Regular"/>
              </a:rPr>
              <a:t> </a:t>
            </a:r>
            <a:r>
              <a:rPr lang="de-DE" sz="1400" b="1" strike="noStrike" spc="-1" dirty="0" err="1">
                <a:solidFill>
                  <a:srgbClr val="000000"/>
                </a:solidFill>
                <a:latin typeface="SFMono-Regular"/>
              </a:rPr>
              <a:t>rescue</a:t>
            </a:r>
            <a:endParaRPr lang="de-DE" sz="1400" b="0" strike="noStrike" spc="-1" dirty="0">
              <a:latin typeface="Arial"/>
            </a:endParaRPr>
          </a:p>
        </p:txBody>
      </p:sp>
      <p:pic>
        <p:nvPicPr>
          <p:cNvPr id="269" name="Grafik 18"/>
          <p:cNvPicPr/>
          <p:nvPr/>
        </p:nvPicPr>
        <p:blipFill>
          <a:blip r:embed="rId3"/>
          <a:srcRect l="57497" t="74300" r="34688" b="3668"/>
          <a:stretch/>
        </p:blipFill>
        <p:spPr>
          <a:xfrm>
            <a:off x="4811400" y="3265200"/>
            <a:ext cx="423360" cy="1194120"/>
          </a:xfrm>
          <a:prstGeom prst="rect">
            <a:avLst/>
          </a:prstGeom>
          <a:ln>
            <a:noFill/>
          </a:ln>
        </p:spPr>
      </p:pic>
      <p:sp>
        <p:nvSpPr>
          <p:cNvPr id="270" name="CustomShape 10"/>
          <p:cNvSpPr/>
          <p:nvPr/>
        </p:nvSpPr>
        <p:spPr>
          <a:xfrm>
            <a:off x="5314776" y="3276000"/>
            <a:ext cx="697027" cy="30632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400" b="1" strike="noStrike" spc="-1" dirty="0" err="1">
                <a:solidFill>
                  <a:srgbClr val="000000"/>
                </a:solidFill>
                <a:latin typeface="SFMono-Regular"/>
              </a:rPr>
              <a:t>Barrier</a:t>
            </a:r>
            <a:endParaRPr lang="de-DE" sz="1400" b="0" strike="noStrike" spc="-1" dirty="0">
              <a:latin typeface="Arial"/>
            </a:endParaRPr>
          </a:p>
        </p:txBody>
      </p:sp>
      <p:sp>
        <p:nvSpPr>
          <p:cNvPr id="271" name="CustomShape 11"/>
          <p:cNvSpPr/>
          <p:nvPr/>
        </p:nvSpPr>
        <p:spPr>
          <a:xfrm>
            <a:off x="5314776" y="3539160"/>
            <a:ext cx="690487" cy="30632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400" b="1" strike="noStrike" spc="-1" dirty="0">
                <a:solidFill>
                  <a:srgbClr val="000000"/>
                </a:solidFill>
                <a:latin typeface="SFMono-Regular"/>
              </a:rPr>
              <a:t>Person</a:t>
            </a:r>
            <a:endParaRPr lang="de-DE" sz="1400" b="0" strike="noStrike" spc="-1" dirty="0">
              <a:latin typeface="Arial"/>
            </a:endParaRPr>
          </a:p>
        </p:txBody>
      </p:sp>
      <p:sp>
        <p:nvSpPr>
          <p:cNvPr id="272" name="CustomShape 12"/>
          <p:cNvSpPr/>
          <p:nvPr/>
        </p:nvSpPr>
        <p:spPr>
          <a:xfrm>
            <a:off x="5314776" y="3809880"/>
            <a:ext cx="638871" cy="30632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400" b="1" strike="noStrike" spc="-1" dirty="0" err="1">
                <a:solidFill>
                  <a:srgbClr val="000000"/>
                </a:solidFill>
                <a:latin typeface="SFMono-Regular"/>
              </a:rPr>
              <a:t>Water</a:t>
            </a:r>
            <a:endParaRPr lang="de-DE" sz="1400" b="0" strike="noStrike" spc="-1" dirty="0">
              <a:latin typeface="Arial"/>
            </a:endParaRPr>
          </a:p>
        </p:txBody>
      </p:sp>
      <p:sp>
        <p:nvSpPr>
          <p:cNvPr id="273" name="CustomShape 13"/>
          <p:cNvSpPr/>
          <p:nvPr/>
        </p:nvSpPr>
        <p:spPr>
          <a:xfrm>
            <a:off x="5314776" y="4073040"/>
            <a:ext cx="516208" cy="30632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400" b="1" strike="noStrike" spc="-1" dirty="0">
                <a:solidFill>
                  <a:srgbClr val="000000"/>
                </a:solidFill>
                <a:latin typeface="SFMono-Regular"/>
              </a:rPr>
              <a:t>Wall</a:t>
            </a:r>
            <a:endParaRPr lang="de-DE" sz="1400" b="0" strike="noStrike" spc="-1" dirty="0">
              <a:latin typeface="Arial"/>
            </a:endParaRPr>
          </a:p>
        </p:txBody>
      </p:sp>
      <p:sp>
        <p:nvSpPr>
          <p:cNvPr id="2" name="TextShape 1">
            <a:extLst>
              <a:ext uri="{FF2B5EF4-FFF2-40B4-BE49-F238E27FC236}">
                <a16:creationId xmlns:a16="http://schemas.microsoft.com/office/drawing/2014/main" id="{4F1F6BAE-4E47-4BCB-824B-07DA5EE6923C}"/>
              </a:ext>
            </a:extLst>
          </p:cNvPr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52" dirty="0" err="1">
                <a:solidFill>
                  <a:srgbClr val="40404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Subsysteme</a:t>
            </a:r>
            <a:r>
              <a:rPr lang="en-US" sz="4000" b="1" strike="noStrike" spc="-52" dirty="0">
                <a:solidFill>
                  <a:srgbClr val="40404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4000" b="1" spc="-52" dirty="0">
                <a:solidFill>
                  <a:srgbClr val="40404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+ </a:t>
            </a:r>
            <a:r>
              <a:rPr lang="de-DE" sz="4000" b="1" spc="-52" dirty="0">
                <a:solidFill>
                  <a:srgbClr val="40404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84552F3-CB44-48B7-8A87-B3791B1A4687}"/>
              </a:ext>
            </a:extLst>
          </p:cNvPr>
          <p:cNvSpPr txBox="1"/>
          <p:nvPr/>
        </p:nvSpPr>
        <p:spPr>
          <a:xfrm rot="19972583">
            <a:off x="2391670" y="3663850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FF0000"/>
                </a:solidFill>
              </a:rPr>
              <a:t>austauschen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TextShape 1"/>
          <p:cNvSpPr txBox="1"/>
          <p:nvPr/>
        </p:nvSpPr>
        <p:spPr>
          <a:xfrm>
            <a:off x="822960" y="286560"/>
            <a:ext cx="7543440" cy="78012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52">
                <a:solidFill>
                  <a:srgbClr val="404040"/>
                </a:solidFill>
                <a:latin typeface="Calibri Light"/>
              </a:rPr>
              <a:t>Implementation in Unity</a:t>
            </a:r>
            <a:endParaRPr lang="en-US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5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7CBB4E86-7DF9-4A32-B1B0-4B87E45BB138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25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76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pic>
        <p:nvPicPr>
          <p:cNvPr id="277" name="Grafik 276"/>
          <p:cNvPicPr/>
          <p:nvPr/>
        </p:nvPicPr>
        <p:blipFill>
          <a:blip r:embed="rId3"/>
          <a:stretch/>
        </p:blipFill>
        <p:spPr>
          <a:xfrm>
            <a:off x="898151" y="1968230"/>
            <a:ext cx="6743620" cy="4054599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78" name="CustomShape 4"/>
          <p:cNvSpPr/>
          <p:nvPr/>
        </p:nvSpPr>
        <p:spPr>
          <a:xfrm>
            <a:off x="822960" y="6022829"/>
            <a:ext cx="1796302" cy="2755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 dirty="0">
                <a:solidFill>
                  <a:srgbClr val="000000"/>
                </a:solidFill>
                <a:latin typeface="Calibri"/>
              </a:rPr>
              <a:t>Abb.15: Unity Umgebung</a:t>
            </a:r>
            <a:endParaRPr lang="de-DE" sz="12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52">
                <a:solidFill>
                  <a:srgbClr val="404040"/>
                </a:solidFill>
                <a:latin typeface="Calibri Light"/>
              </a:rPr>
              <a:t>Implementation in Unity</a:t>
            </a:r>
            <a:endParaRPr lang="en-US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0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3CB779D2-3B48-42D4-BE41-B22C5B9E44C1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26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81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282" name="CustomShape 4"/>
          <p:cNvSpPr/>
          <p:nvPr/>
        </p:nvSpPr>
        <p:spPr>
          <a:xfrm>
            <a:off x="930960" y="6014849"/>
            <a:ext cx="2698601" cy="2755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 dirty="0">
                <a:solidFill>
                  <a:srgbClr val="000000"/>
                </a:solidFill>
                <a:latin typeface="Calibri"/>
              </a:rPr>
              <a:t>Abb.16: Unity Umgebung mit Hindernis</a:t>
            </a:r>
            <a:endParaRPr lang="de-DE" sz="1200" b="0" strike="noStrike" spc="-1" dirty="0">
              <a:latin typeface="Arial"/>
            </a:endParaRPr>
          </a:p>
        </p:txBody>
      </p:sp>
      <p:pic>
        <p:nvPicPr>
          <p:cNvPr id="283" name="Grafik 282"/>
          <p:cNvPicPr/>
          <p:nvPr/>
        </p:nvPicPr>
        <p:blipFill>
          <a:blip r:embed="rId3"/>
          <a:stretch/>
        </p:blipFill>
        <p:spPr>
          <a:xfrm>
            <a:off x="930960" y="2580013"/>
            <a:ext cx="7137000" cy="3411720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52">
                <a:solidFill>
                  <a:srgbClr val="404040"/>
                </a:solidFill>
                <a:latin typeface="Calibri Light"/>
              </a:rPr>
              <a:t>Implementation in Unity</a:t>
            </a:r>
            <a:endParaRPr lang="en-US" sz="4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" name="CustomShape 4">
            <a:extLst>
              <a:ext uri="{FF2B5EF4-FFF2-40B4-BE49-F238E27FC236}">
                <a16:creationId xmlns:a16="http://schemas.microsoft.com/office/drawing/2014/main" id="{62B72528-9B7F-4C3D-8DC6-B6B151DC7535}"/>
              </a:ext>
            </a:extLst>
          </p:cNvPr>
          <p:cNvSpPr/>
          <p:nvPr/>
        </p:nvSpPr>
        <p:spPr>
          <a:xfrm>
            <a:off x="822960" y="1843282"/>
            <a:ext cx="7202880" cy="202987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360">
              <a:buClr>
                <a:srgbClr val="808080"/>
              </a:buClr>
            </a:pPr>
            <a:r>
              <a:rPr lang="en-US" b="0" strike="noStrike" spc="-1" dirty="0" err="1">
                <a:solidFill>
                  <a:srgbClr val="404040"/>
                </a:solidFill>
                <a:latin typeface="Calibri"/>
              </a:rPr>
              <a:t>Konzept</a:t>
            </a:r>
            <a:r>
              <a:rPr lang="en-US" b="0" strike="noStrike" spc="-1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b="0" strike="noStrike" spc="-1" dirty="0" err="1">
                <a:solidFill>
                  <a:srgbClr val="404040"/>
                </a:solidFill>
                <a:latin typeface="Calibri"/>
              </a:rPr>
              <a:t>fürs</a:t>
            </a:r>
            <a:r>
              <a:rPr lang="en-US" b="0" strike="noStrike" spc="-1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b="0" strike="noStrike" spc="-1" dirty="0" err="1">
                <a:solidFill>
                  <a:srgbClr val="404040"/>
                </a:solidFill>
                <a:latin typeface="Calibri"/>
              </a:rPr>
              <a:t>weitere</a:t>
            </a:r>
            <a:endParaRPr lang="de-DE" spc="-1" dirty="0">
              <a:solidFill>
                <a:srgbClr val="000000"/>
              </a:solidFill>
              <a:latin typeface="Calibri"/>
            </a:endParaRPr>
          </a:p>
          <a:p>
            <a:pPr marL="286110" indent="-285750">
              <a:buClr>
                <a:srgbClr val="808080"/>
              </a:buClr>
              <a:buFont typeface="Wingdings" panose="05000000000000000000" pitchFamily="2" charset="2"/>
              <a:buChar char="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/>
              </a:rPr>
              <a:t>n</a:t>
            </a:r>
            <a:r>
              <a:rPr lang="en-US" sz="1800" b="0" strike="noStrike" spc="-1" dirty="0" err="1">
                <a:solidFill>
                  <a:srgbClr val="404040"/>
                </a:solidFill>
                <a:latin typeface="Calibri"/>
              </a:rPr>
              <a:t>icht</a:t>
            </a:r>
            <a:r>
              <a:rPr lang="en-US" sz="1800" b="0" strike="noStrike" spc="-1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404040"/>
                </a:solidFill>
                <a:latin typeface="Calibri"/>
              </a:rPr>
              <a:t>tatsächlich</a:t>
            </a:r>
            <a:r>
              <a:rPr lang="en-US" sz="1800" b="0" strike="noStrike" spc="-1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404040"/>
                </a:solidFill>
                <a:latin typeface="Calibri"/>
              </a:rPr>
              <a:t>mit</a:t>
            </a:r>
            <a:r>
              <a:rPr lang="en-US" sz="1800" b="0" strike="noStrike" spc="-1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404040"/>
                </a:solidFill>
                <a:latin typeface="Calibri"/>
              </a:rPr>
              <a:t>eigentlichem</a:t>
            </a:r>
            <a:r>
              <a:rPr lang="en-US" sz="1800" b="0" strike="noStrike" spc="-1" dirty="0">
                <a:solidFill>
                  <a:srgbClr val="404040"/>
                </a:solidFill>
                <a:latin typeface="Calibri"/>
              </a:rPr>
              <a:t> Code </a:t>
            </a:r>
            <a:r>
              <a:rPr lang="en-US" sz="1800" b="0" strike="noStrike" spc="-1" dirty="0" err="1">
                <a:solidFill>
                  <a:srgbClr val="404040"/>
                </a:solidFill>
                <a:latin typeface="Calibri"/>
              </a:rPr>
              <a:t>verknüpfen</a:t>
            </a:r>
            <a:endParaRPr lang="en-US" sz="1800" b="0" strike="noStrike" spc="-1" dirty="0">
              <a:solidFill>
                <a:srgbClr val="404040"/>
              </a:solidFill>
              <a:latin typeface="Calibri"/>
            </a:endParaRPr>
          </a:p>
          <a:p>
            <a:pPr marL="743310" lvl="1" indent="-285750">
              <a:buClr>
                <a:srgbClr val="808080"/>
              </a:buClr>
              <a:buFont typeface="Wingdings" panose="05000000000000000000" pitchFamily="2" charset="2"/>
              <a:buChar char="§"/>
            </a:pPr>
            <a:r>
              <a:rPr lang="en-US" b="0" strike="noStrike" spc="-1" dirty="0" err="1">
                <a:solidFill>
                  <a:srgbClr val="404040"/>
                </a:solidFill>
                <a:latin typeface="Calibri"/>
              </a:rPr>
              <a:t>nicht</a:t>
            </a:r>
            <a:r>
              <a:rPr lang="en-US" b="0" strike="noStrike" spc="-1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b="0" strike="noStrike" spc="-1" dirty="0" err="1">
                <a:solidFill>
                  <a:srgbClr val="404040"/>
                </a:solidFill>
                <a:latin typeface="Calibri"/>
              </a:rPr>
              <a:t>alles</a:t>
            </a:r>
            <a:r>
              <a:rPr lang="en-US" b="0" strike="noStrike" spc="-1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b="0" strike="noStrike" spc="-1" dirty="0" err="1">
                <a:solidFill>
                  <a:srgbClr val="404040"/>
                </a:solidFill>
                <a:latin typeface="Calibri"/>
              </a:rPr>
              <a:t>ist</a:t>
            </a:r>
            <a:r>
              <a:rPr lang="en-US" b="0" strike="noStrike" spc="-1" dirty="0">
                <a:solidFill>
                  <a:srgbClr val="404040"/>
                </a:solidFill>
                <a:latin typeface="Calibri"/>
              </a:rPr>
              <a:t> in Unity </a:t>
            </a:r>
            <a:r>
              <a:rPr lang="en-US" b="0" strike="noStrike" spc="-1" dirty="0" err="1">
                <a:solidFill>
                  <a:srgbClr val="404040"/>
                </a:solidFill>
                <a:latin typeface="Calibri"/>
              </a:rPr>
              <a:t>möglich</a:t>
            </a:r>
            <a:r>
              <a:rPr lang="en-US" b="0" strike="noStrike" spc="-1" dirty="0">
                <a:solidFill>
                  <a:srgbClr val="404040"/>
                </a:solidFill>
                <a:latin typeface="Calibri"/>
              </a:rPr>
              <a:t>/</a:t>
            </a:r>
            <a:r>
              <a:rPr lang="en-US" b="0" strike="noStrike" spc="-1" dirty="0" err="1">
                <a:solidFill>
                  <a:srgbClr val="404040"/>
                </a:solidFill>
                <a:latin typeface="Calibri"/>
              </a:rPr>
              <a:t>nötig</a:t>
            </a:r>
            <a:endParaRPr lang="en-US" b="0" strike="noStrike" spc="-1" dirty="0">
              <a:solidFill>
                <a:srgbClr val="404040"/>
              </a:solidFill>
              <a:latin typeface="Calibri"/>
            </a:endParaRPr>
          </a:p>
          <a:p>
            <a:pPr marL="286110" indent="-285750">
              <a:buClr>
                <a:srgbClr val="808080"/>
              </a:buClr>
              <a:buFont typeface="Wingdings" panose="05000000000000000000" pitchFamily="2" charset="2"/>
              <a:buChar char="§"/>
            </a:pPr>
            <a:r>
              <a:rPr lang="en-US" spc="-1" dirty="0" err="1">
                <a:solidFill>
                  <a:srgbClr val="404040"/>
                </a:solidFill>
                <a:latin typeface="Calibri"/>
              </a:rPr>
              <a:t>w</a:t>
            </a:r>
            <a:r>
              <a:rPr lang="en-US" sz="1800" b="0" strike="noStrike" spc="-1" dirty="0" err="1">
                <a:solidFill>
                  <a:srgbClr val="404040"/>
                </a:solidFill>
                <a:latin typeface="Calibri"/>
              </a:rPr>
              <a:t>arten</a:t>
            </a:r>
            <a:r>
              <a:rPr lang="en-US" sz="1800" b="0" strike="noStrike" spc="-1" dirty="0">
                <a:solidFill>
                  <a:srgbClr val="404040"/>
                </a:solidFill>
                <a:latin typeface="Calibri"/>
              </a:rPr>
              <a:t> auf die finale </a:t>
            </a:r>
            <a:r>
              <a:rPr lang="en-US" sz="1800" b="0" strike="noStrike" spc="-1" dirty="0" err="1">
                <a:solidFill>
                  <a:srgbClr val="404040"/>
                </a:solidFill>
                <a:latin typeface="Calibri"/>
              </a:rPr>
              <a:t>Funktionsweise</a:t>
            </a:r>
            <a:r>
              <a:rPr lang="en-US" sz="1800" b="0" strike="noStrike" spc="-1" dirty="0">
                <a:solidFill>
                  <a:srgbClr val="404040"/>
                </a:solidFill>
                <a:latin typeface="Calibri"/>
              </a:rPr>
              <a:t> der </a:t>
            </a:r>
            <a:r>
              <a:rPr lang="en-US" sz="1800" b="0" strike="noStrike" spc="-1" dirty="0" err="1">
                <a:solidFill>
                  <a:srgbClr val="404040"/>
                </a:solidFill>
                <a:latin typeface="Calibri"/>
              </a:rPr>
              <a:t>Implementierung</a:t>
            </a:r>
            <a:endParaRPr lang="en-US" sz="1800" b="0" strike="noStrike" spc="-1" dirty="0">
              <a:solidFill>
                <a:srgbClr val="404040"/>
              </a:solidFill>
              <a:latin typeface="Calibri"/>
            </a:endParaRPr>
          </a:p>
          <a:p>
            <a:pPr marL="286110" indent="-285750">
              <a:buClr>
                <a:srgbClr val="808080"/>
              </a:buClr>
              <a:buFont typeface="Wingdings" panose="05000000000000000000" pitchFamily="2" charset="2"/>
              <a:buChar char="§"/>
            </a:pPr>
            <a:r>
              <a:rPr lang="en-US" sz="1800" b="0" strike="noStrike" spc="-1" dirty="0" err="1">
                <a:solidFill>
                  <a:srgbClr val="404040"/>
                </a:solidFill>
                <a:latin typeface="Calibri"/>
              </a:rPr>
              <a:t>diese</a:t>
            </a:r>
            <a:r>
              <a:rPr lang="en-US" sz="1800" b="0" strike="noStrike" spc="-1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404040"/>
                </a:solidFill>
                <a:latin typeface="Calibri"/>
              </a:rPr>
              <a:t>möglichst</a:t>
            </a:r>
            <a:r>
              <a:rPr lang="en-US" sz="1800" b="0" strike="noStrike" spc="-1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404040"/>
                </a:solidFill>
                <a:latin typeface="Calibri"/>
              </a:rPr>
              <a:t>gleich</a:t>
            </a:r>
            <a:r>
              <a:rPr lang="en-US" sz="1800" b="0" strike="noStrike" spc="-1" dirty="0">
                <a:solidFill>
                  <a:srgbClr val="404040"/>
                </a:solidFill>
                <a:latin typeface="Calibri"/>
              </a:rPr>
              <a:t> in Unity </a:t>
            </a:r>
            <a:r>
              <a:rPr lang="en-US" sz="1800" b="0" strike="noStrike" spc="-1" dirty="0" err="1">
                <a:solidFill>
                  <a:srgbClr val="404040"/>
                </a:solidFill>
                <a:latin typeface="Calibri"/>
              </a:rPr>
              <a:t>umsetzen</a:t>
            </a:r>
            <a:endParaRPr lang="en-US" sz="1800" b="0" strike="noStrike" spc="-1" dirty="0">
              <a:solidFill>
                <a:srgbClr val="404040"/>
              </a:solidFill>
              <a:latin typeface="Calibri"/>
            </a:endParaRPr>
          </a:p>
          <a:p>
            <a:pPr marL="360">
              <a:buClr>
                <a:srgbClr val="808080"/>
              </a:buClr>
            </a:pPr>
            <a:endParaRPr lang="en-US" sz="1800" b="0" strike="noStrike" spc="-1" dirty="0">
              <a:solidFill>
                <a:srgbClr val="404040"/>
              </a:solidFill>
              <a:latin typeface="Calibri"/>
            </a:endParaRPr>
          </a:p>
          <a:p>
            <a:pPr marL="360">
              <a:buClr>
                <a:srgbClr val="808080"/>
              </a:buClr>
            </a:pPr>
            <a:endParaRPr lang="en-US" sz="1800" b="0" strike="noStrike" spc="-1" dirty="0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 dirty="0">
                <a:solidFill>
                  <a:srgbClr val="404040"/>
                </a:solidFill>
                <a:latin typeface="Calibri Light"/>
              </a:rPr>
              <a:t>Status of implementation </a:t>
            </a:r>
            <a:endParaRPr lang="en-US" sz="4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2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359578DB-6743-4CF7-849A-B85F07E39ACB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28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43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144" name="CustomShape 4"/>
          <p:cNvSpPr/>
          <p:nvPr/>
        </p:nvSpPr>
        <p:spPr>
          <a:xfrm>
            <a:off x="893160" y="6023160"/>
            <a:ext cx="148428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Tab.1: Requirements</a:t>
            </a:r>
            <a:endParaRPr lang="de-DE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200" b="0" strike="noStrike" spc="-1">
              <a:latin typeface="Arial"/>
            </a:endParaRPr>
          </a:p>
        </p:txBody>
      </p:sp>
      <p:pic>
        <p:nvPicPr>
          <p:cNvPr id="145" name="Grafik 5"/>
          <p:cNvPicPr/>
          <p:nvPr/>
        </p:nvPicPr>
        <p:blipFill>
          <a:blip r:embed="rId2"/>
          <a:stretch/>
        </p:blipFill>
        <p:spPr>
          <a:xfrm>
            <a:off x="885600" y="2308320"/>
            <a:ext cx="5802480" cy="3664440"/>
          </a:xfrm>
          <a:prstGeom prst="rect">
            <a:avLst/>
          </a:prstGeom>
          <a:ln>
            <a:noFill/>
          </a:ln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777049E6-40A3-4B78-81BC-6CFB380BF8F4}"/>
              </a:ext>
            </a:extLst>
          </p:cNvPr>
          <p:cNvSpPr txBox="1"/>
          <p:nvPr/>
        </p:nvSpPr>
        <p:spPr>
          <a:xfrm>
            <a:off x="6688080" y="2073254"/>
            <a:ext cx="8675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/>
              <a:t>Design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5E9A99A-500F-4D4B-AB9D-BA2272F8DE7A}"/>
              </a:ext>
            </a:extLst>
          </p:cNvPr>
          <p:cNvSpPr txBox="1"/>
          <p:nvPr/>
        </p:nvSpPr>
        <p:spPr>
          <a:xfrm>
            <a:off x="7701837" y="2056451"/>
            <a:ext cx="5148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/>
              <a:t>SW</a:t>
            </a:r>
          </a:p>
        </p:txBody>
      </p:sp>
    </p:spTree>
    <p:extLst>
      <p:ext uri="{BB962C8B-B14F-4D97-AF65-F5344CB8AC3E}">
        <p14:creationId xmlns:p14="http://schemas.microsoft.com/office/powerpoint/2010/main" val="67582434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 dirty="0">
                <a:solidFill>
                  <a:srgbClr val="404040"/>
                </a:solidFill>
                <a:latin typeface="Calibri Light"/>
              </a:rPr>
              <a:t>Future work</a:t>
            </a:r>
            <a:endParaRPr lang="en-US" sz="4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2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359578DB-6743-4CF7-849A-B85F07E39ACB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29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43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8287115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>
                <a:solidFill>
                  <a:srgbClr val="404040"/>
                </a:solidFill>
                <a:latin typeface="Calibri Light"/>
              </a:rPr>
              <a:t>Motivation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123" name="TextShape 3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E4284E7B-0B67-4EFA-9515-32323F687201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3</a:t>
            </a:fld>
            <a:endParaRPr lang="de-DE" sz="1050" b="0" strike="noStrike" spc="-1">
              <a:latin typeface="Times New Roman"/>
            </a:endParaRPr>
          </a:p>
        </p:txBody>
      </p:sp>
      <p:pic>
        <p:nvPicPr>
          <p:cNvPr id="124" name="Grafik 12"/>
          <p:cNvPicPr/>
          <p:nvPr/>
        </p:nvPicPr>
        <p:blipFill>
          <a:blip r:embed="rId3"/>
          <a:stretch/>
        </p:blipFill>
        <p:spPr>
          <a:xfrm>
            <a:off x="5925240" y="2416320"/>
            <a:ext cx="2395440" cy="33760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5" name="CustomShape 4"/>
          <p:cNvSpPr/>
          <p:nvPr/>
        </p:nvSpPr>
        <p:spPr>
          <a:xfrm>
            <a:off x="822960" y="1801440"/>
            <a:ext cx="5164200" cy="3010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600" b="1" strike="noStrike" spc="-1">
                <a:solidFill>
                  <a:srgbClr val="24292E"/>
                </a:solidFill>
                <a:latin typeface="-apple-system"/>
              </a:rPr>
              <a:t>Situation: </a:t>
            </a:r>
            <a:endParaRPr lang="de-DE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600" b="0" strike="noStrike" spc="-1">
                <a:solidFill>
                  <a:srgbClr val="24292E"/>
                </a:solidFill>
                <a:latin typeface="-apple-system"/>
              </a:rPr>
              <a:t>Schwere Katastrophen</a:t>
            </a:r>
            <a:endParaRPr lang="de-DE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600" b="1" strike="noStrike" spc="-1">
                <a:solidFill>
                  <a:srgbClr val="24292E"/>
                </a:solidFill>
                <a:latin typeface="-apple-system"/>
              </a:rPr>
              <a:t>Problem: </a:t>
            </a:r>
            <a:endParaRPr lang="de-DE" sz="16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>
                <a:solidFill>
                  <a:srgbClr val="24292E"/>
                </a:solidFill>
                <a:latin typeface="-apple-system"/>
              </a:rPr>
              <a:t>verletzte Personen finden und retten</a:t>
            </a:r>
            <a:endParaRPr lang="de-DE" sz="16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>
                <a:solidFill>
                  <a:srgbClr val="24292E"/>
                </a:solidFill>
                <a:latin typeface="-apple-system"/>
              </a:rPr>
              <a:t>Gegenstände bergen</a:t>
            </a:r>
            <a:endParaRPr lang="de-DE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6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"/>
            </a:pPr>
            <a:r>
              <a:rPr lang="de-DE" sz="1600" b="0" strike="noStrike" spc="-1">
                <a:solidFill>
                  <a:srgbClr val="24292E"/>
                </a:solidFill>
                <a:latin typeface="-apple-system"/>
              </a:rPr>
              <a:t>ohne andere Menschen in Gefahr zu bringen</a:t>
            </a:r>
            <a:endParaRPr lang="de-DE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600" b="1" strike="noStrike" spc="-1">
                <a:solidFill>
                  <a:srgbClr val="24292E"/>
                </a:solidFill>
                <a:latin typeface="-apple-system"/>
              </a:rPr>
              <a:t>Lösung:</a:t>
            </a:r>
            <a:endParaRPr lang="de-DE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600" b="0" strike="noStrike" spc="-1">
                <a:solidFill>
                  <a:srgbClr val="24292E"/>
                </a:solidFill>
                <a:latin typeface="-apple-system"/>
              </a:rPr>
              <a:t>Rescue Robot</a:t>
            </a:r>
            <a:endParaRPr lang="de-DE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600" b="0" strike="noStrike" spc="-1">
              <a:latin typeface="Arial"/>
            </a:endParaRPr>
          </a:p>
        </p:txBody>
      </p:sp>
      <p:sp>
        <p:nvSpPr>
          <p:cNvPr id="126" name="CustomShape 5"/>
          <p:cNvSpPr/>
          <p:nvPr/>
        </p:nvSpPr>
        <p:spPr>
          <a:xfrm>
            <a:off x="5947200" y="5710680"/>
            <a:ext cx="114732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Abb.4: Roboter</a:t>
            </a:r>
            <a:endParaRPr lang="de-DE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>
                <a:solidFill>
                  <a:srgbClr val="404040"/>
                </a:solidFill>
                <a:latin typeface="Calibri Light"/>
              </a:rPr>
              <a:t>References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7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E3908D7C-1CD4-4248-A814-97D14BB2D393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30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88" name="CustomShape 3"/>
          <p:cNvSpPr/>
          <p:nvPr/>
        </p:nvSpPr>
        <p:spPr>
          <a:xfrm>
            <a:off x="828360" y="1884960"/>
            <a:ext cx="46008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0" strike="noStrike" spc="-1">
                <a:solidFill>
                  <a:srgbClr val="000000"/>
                </a:solidFill>
                <a:latin typeface="Calibri Light"/>
              </a:rPr>
              <a:t>Fig…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289" name="TextShape 4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>
                <a:solidFill>
                  <a:srgbClr val="404040"/>
                </a:solidFill>
                <a:latin typeface="Calibri Light"/>
              </a:rPr>
              <a:t>Bibliography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1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A676F3C4-6D58-431A-97AD-C68B2E3DFAB3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31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92" name="CustomShape 3"/>
          <p:cNvSpPr/>
          <p:nvPr/>
        </p:nvSpPr>
        <p:spPr>
          <a:xfrm>
            <a:off x="822960" y="1884960"/>
            <a:ext cx="75859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0" strike="noStrike" spc="-1">
                <a:solidFill>
                  <a:srgbClr val="000000"/>
                </a:solidFill>
                <a:latin typeface="Calibri Light"/>
              </a:rPr>
              <a:t>[1] </a:t>
            </a:r>
            <a:endParaRPr lang="de-DE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200" b="0" strike="noStrike" spc="-1">
                <a:solidFill>
                  <a:srgbClr val="000000"/>
                </a:solidFill>
                <a:latin typeface="Calibri Light"/>
              </a:rPr>
              <a:t>…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293" name="TextShape 4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 dirty="0">
                <a:solidFill>
                  <a:srgbClr val="404040"/>
                </a:solidFill>
                <a:latin typeface="Calibri Light"/>
              </a:rPr>
              <a:t>Agenda</a:t>
            </a:r>
            <a:endParaRPr lang="en-US" sz="4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CAE1737-D23C-4F2A-92C2-246CD2D39FE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4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29" name="CustomShape 3"/>
          <p:cNvSpPr/>
          <p:nvPr/>
        </p:nvSpPr>
        <p:spPr>
          <a:xfrm>
            <a:off x="822960" y="1884703"/>
            <a:ext cx="4811230" cy="34764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Produktübersicht / Systemumgebung</a:t>
            </a: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Konzept</a:t>
            </a: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Requirements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 Case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Paper </a:t>
            </a: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Prototypes</a:t>
            </a:r>
            <a:endParaRPr lang="de-DE" sz="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310" lvl="1" indent="-285750">
              <a:buClr>
                <a:srgbClr val="808080"/>
              </a:buClr>
              <a:buFont typeface="Wingdings" panose="05000000000000000000" pitchFamily="2" charset="2"/>
              <a:buChar char="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Technical System Architecture und Subsysteme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040" lvl="1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Implementierung</a:t>
            </a: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3D </a:t>
            </a: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</a:t>
            </a: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C#, </a:t>
            </a:r>
            <a:r>
              <a:rPr lang="de-DE" sz="16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</a:t>
            </a: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nity</a:t>
            </a: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Zusammenfassung + Ausblick</a:t>
            </a: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latin typeface="Calibri" panose="020F0502020204030204" pitchFamily="34" charset="0"/>
                <a:cs typeface="Calibri" panose="020F0502020204030204" pitchFamily="34" charset="0"/>
              </a:rPr>
              <a:t>Referenzen + Literatur</a:t>
            </a:r>
          </a:p>
          <a:p>
            <a:pPr>
              <a:lnSpc>
                <a:spcPct val="100000"/>
              </a:lnSpc>
            </a:pPr>
            <a:endParaRPr lang="de-DE" sz="1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0" name="TextShape 4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7147716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5">
            <a:extLst>
              <a:ext uri="{FF2B5EF4-FFF2-40B4-BE49-F238E27FC236}">
                <a16:creationId xmlns:a16="http://schemas.microsoft.com/office/drawing/2014/main" id="{F62A56A4-2F60-4D98-A5E2-E24A9EEE2332}"/>
              </a:ext>
            </a:extLst>
          </p:cNvPr>
          <p:cNvSpPr/>
          <p:nvPr/>
        </p:nvSpPr>
        <p:spPr bwMode="auto">
          <a:xfrm>
            <a:off x="822960" y="1884703"/>
            <a:ext cx="5943493" cy="3436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7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 dirty="0">
                <a:solidFill>
                  <a:srgbClr val="404040"/>
                </a:solidFill>
                <a:latin typeface="Calibri Light"/>
              </a:rPr>
              <a:t>Agenda</a:t>
            </a:r>
            <a:endParaRPr lang="en-US" sz="4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CAE1737-D23C-4F2A-92C2-246CD2D39FE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5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29" name="CustomShape 3"/>
          <p:cNvSpPr/>
          <p:nvPr/>
        </p:nvSpPr>
        <p:spPr>
          <a:xfrm>
            <a:off x="822960" y="1884703"/>
            <a:ext cx="4811230" cy="34764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Produktübersicht / Systemumgebung</a:t>
            </a: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Konzept</a:t>
            </a: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Requirements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 Case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Paper </a:t>
            </a: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Prototypes</a:t>
            </a:r>
            <a:endParaRPr lang="de-DE" sz="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310" lvl="1" indent="-285750">
              <a:buClr>
                <a:srgbClr val="808080"/>
              </a:buClr>
              <a:buFont typeface="Wingdings" panose="05000000000000000000" pitchFamily="2" charset="2"/>
              <a:buChar char="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Technical System Architecture und Subsysteme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040" lvl="1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Implementierung</a:t>
            </a: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3D </a:t>
            </a: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</a:t>
            </a: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C#, </a:t>
            </a:r>
            <a:r>
              <a:rPr lang="de-DE" sz="16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</a:t>
            </a: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nity</a:t>
            </a: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Zusammenfassung + Ausblick</a:t>
            </a: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latin typeface="Calibri" panose="020F0502020204030204" pitchFamily="34" charset="0"/>
                <a:cs typeface="Calibri" panose="020F0502020204030204" pitchFamily="34" charset="0"/>
              </a:rPr>
              <a:t>Referenzen + Literatur</a:t>
            </a:r>
          </a:p>
          <a:p>
            <a:pPr>
              <a:lnSpc>
                <a:spcPct val="100000"/>
              </a:lnSpc>
            </a:pPr>
            <a:endParaRPr lang="de-DE" sz="1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0" name="TextShape 4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1528891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rafik 4"/>
          <p:cNvPicPr/>
          <p:nvPr/>
        </p:nvPicPr>
        <p:blipFill>
          <a:blip r:embed="rId2"/>
          <a:stretch/>
        </p:blipFill>
        <p:spPr>
          <a:xfrm>
            <a:off x="926280" y="2000160"/>
            <a:ext cx="4680360" cy="3364560"/>
          </a:xfrm>
          <a:prstGeom prst="rect">
            <a:avLst/>
          </a:prstGeom>
          <a:ln>
            <a:noFill/>
          </a:ln>
        </p:spPr>
      </p:pic>
      <p:sp>
        <p:nvSpPr>
          <p:cNvPr id="132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 dirty="0" err="1">
                <a:solidFill>
                  <a:srgbClr val="404040"/>
                </a:solidFill>
                <a:latin typeface="Calibri Light"/>
              </a:rPr>
              <a:t>Produktübersicht</a:t>
            </a:r>
            <a:endParaRPr lang="en-US" sz="4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8C7B28BA-4A31-48C0-B58B-9C25035C3B9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6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34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135" name="CustomShape 4"/>
          <p:cNvSpPr/>
          <p:nvPr/>
        </p:nvSpPr>
        <p:spPr>
          <a:xfrm>
            <a:off x="936720" y="5351040"/>
            <a:ext cx="225828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Abb.5: Product context overview</a:t>
            </a:r>
            <a:endParaRPr lang="de-DE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>
                <a:solidFill>
                  <a:srgbClr val="404040"/>
                </a:solidFill>
                <a:latin typeface="Calibri Light"/>
              </a:rPr>
              <a:t>Systemumgebung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A24A8122-0D93-4B93-B9D4-9AE81A35AF21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7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38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139" name="CustomShape 4"/>
          <p:cNvSpPr/>
          <p:nvPr/>
        </p:nvSpPr>
        <p:spPr>
          <a:xfrm>
            <a:off x="926640" y="6023341"/>
            <a:ext cx="193680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Abb.6: System environment</a:t>
            </a:r>
            <a:endParaRPr lang="de-DE" sz="1200" b="0" strike="noStrike" spc="-1">
              <a:latin typeface="Arial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9FD63A3-60DB-4E18-B035-1AEE9846A7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640" y="1778306"/>
            <a:ext cx="4998299" cy="42450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5">
            <a:extLst>
              <a:ext uri="{FF2B5EF4-FFF2-40B4-BE49-F238E27FC236}">
                <a16:creationId xmlns:a16="http://schemas.microsoft.com/office/drawing/2014/main" id="{49767B81-9FC6-40F8-9689-5D513A9B64C1}"/>
              </a:ext>
            </a:extLst>
          </p:cNvPr>
          <p:cNvSpPr/>
          <p:nvPr/>
        </p:nvSpPr>
        <p:spPr bwMode="auto">
          <a:xfrm>
            <a:off x="822960" y="2313910"/>
            <a:ext cx="5943493" cy="13156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7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 dirty="0">
                <a:solidFill>
                  <a:srgbClr val="404040"/>
                </a:solidFill>
                <a:latin typeface="Calibri Light"/>
              </a:rPr>
              <a:t>Agenda</a:t>
            </a:r>
            <a:endParaRPr lang="en-US" sz="4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CAE1737-D23C-4F2A-92C2-246CD2D39FE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8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29" name="CustomShape 3"/>
          <p:cNvSpPr/>
          <p:nvPr/>
        </p:nvSpPr>
        <p:spPr>
          <a:xfrm>
            <a:off x="822960" y="1884703"/>
            <a:ext cx="4811230" cy="34764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286110" indent="-285750">
              <a:lnSpc>
                <a:spcPct val="100000"/>
              </a:lnSpc>
              <a:buClr>
                <a:srgbClr val="808080"/>
              </a:buClr>
              <a:buFont typeface="Wingdings" panose="05000000000000000000" pitchFamily="2" charset="2"/>
              <a:buChar char="ü"/>
            </a:pPr>
            <a:r>
              <a:rPr lang="de-DE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Produktübersicht / Systemumgebung</a:t>
            </a: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panose="05000000000000000000" pitchFamily="2" charset="2"/>
              <a:buChar char="ü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6110" indent="-285750">
              <a:lnSpc>
                <a:spcPct val="100000"/>
              </a:lnSpc>
              <a:buClr>
                <a:srgbClr val="808080"/>
              </a:buClr>
              <a:buFont typeface="Wingdings" panose="05000000000000000000" pitchFamily="2" charset="2"/>
              <a:buChar char="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Konzept</a:t>
            </a:r>
          </a:p>
          <a:p>
            <a:pPr marL="743310" lvl="1" indent="-285750">
              <a:buClr>
                <a:srgbClr val="808080"/>
              </a:buClr>
              <a:buFont typeface="Wingdings" panose="05000000000000000000" pitchFamily="2" charset="2"/>
              <a:buChar char="§"/>
            </a:pP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Requirements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310" lvl="1" indent="-285750">
              <a:buClr>
                <a:srgbClr val="808080"/>
              </a:buClr>
              <a:buFont typeface="Wingdings" panose="05000000000000000000" pitchFamily="2" charset="2"/>
              <a:buChar char="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 Case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310" lvl="1" indent="-285750">
              <a:buClr>
                <a:srgbClr val="808080"/>
              </a:buClr>
              <a:buFont typeface="Wingdings" panose="05000000000000000000" pitchFamily="2" charset="2"/>
              <a:buChar char="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Paper </a:t>
            </a: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Prototypes</a:t>
            </a:r>
            <a:endParaRPr lang="de-DE" sz="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310" lvl="1" indent="-285750">
              <a:buClr>
                <a:srgbClr val="808080"/>
              </a:buClr>
              <a:buFont typeface="Wingdings" panose="05000000000000000000" pitchFamily="2" charset="2"/>
              <a:buChar char="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Technical System Architecture und Subsysteme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040" lvl="1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Implementierung</a:t>
            </a: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3D </a:t>
            </a: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</a:t>
            </a: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C#, </a:t>
            </a:r>
            <a:r>
              <a:rPr lang="de-DE" sz="16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</a:t>
            </a: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nity</a:t>
            </a: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Zusammenfassung + Ausblick</a:t>
            </a: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latin typeface="Calibri" panose="020F0502020204030204" pitchFamily="34" charset="0"/>
                <a:cs typeface="Calibri" panose="020F0502020204030204" pitchFamily="34" charset="0"/>
              </a:rPr>
              <a:t>Referenzen + Literatur</a:t>
            </a:r>
          </a:p>
          <a:p>
            <a:pPr>
              <a:lnSpc>
                <a:spcPct val="100000"/>
              </a:lnSpc>
            </a:pPr>
            <a:endParaRPr lang="de-DE" sz="1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0" name="TextShape 4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5808874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>
                <a:solidFill>
                  <a:srgbClr val="404040"/>
                </a:solidFill>
                <a:latin typeface="Calibri Light"/>
              </a:rPr>
              <a:t>Requirements 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2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359578DB-6743-4CF7-849A-B85F07E39ACB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9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43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144" name="CustomShape 4"/>
          <p:cNvSpPr/>
          <p:nvPr/>
        </p:nvSpPr>
        <p:spPr>
          <a:xfrm>
            <a:off x="893160" y="6023160"/>
            <a:ext cx="148428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Tab.1: Requirements</a:t>
            </a:r>
            <a:endParaRPr lang="de-DE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200" b="0" strike="noStrike" spc="-1">
              <a:latin typeface="Arial"/>
            </a:endParaRPr>
          </a:p>
        </p:txBody>
      </p:sp>
      <p:pic>
        <p:nvPicPr>
          <p:cNvPr id="145" name="Grafik 5"/>
          <p:cNvPicPr/>
          <p:nvPr/>
        </p:nvPicPr>
        <p:blipFill>
          <a:blip r:embed="rId2"/>
          <a:stretch/>
        </p:blipFill>
        <p:spPr>
          <a:xfrm>
            <a:off x="885600" y="1875453"/>
            <a:ext cx="6345624" cy="4097307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Graustuf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Graustuf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1253</Words>
  <Application>Microsoft Office PowerPoint</Application>
  <PresentationFormat>Bildschirmpräsentation (4:3)</PresentationFormat>
  <Paragraphs>284</Paragraphs>
  <Slides>31</Slides>
  <Notes>12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31</vt:i4>
      </vt:variant>
    </vt:vector>
  </HeadingPairs>
  <TitlesOfParts>
    <vt:vector size="41" baseType="lpstr">
      <vt:lpstr>-apple-system</vt:lpstr>
      <vt:lpstr>Arial</vt:lpstr>
      <vt:lpstr>Calibri</vt:lpstr>
      <vt:lpstr>Calibri Light</vt:lpstr>
      <vt:lpstr>SFMono-Regular</vt:lpstr>
      <vt:lpstr>Symbol</vt:lpstr>
      <vt:lpstr>Times New Roman</vt:lpstr>
      <vt:lpstr>Wingdings</vt:lpstr>
      <vt:lpstr>Office Theme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Löbel, Melanie</dc:creator>
  <dc:description/>
  <cp:lastModifiedBy>Melanie Löbel</cp:lastModifiedBy>
  <cp:revision>418</cp:revision>
  <cp:lastPrinted>2020-08-12T10:51:35Z</cp:lastPrinted>
  <dcterms:created xsi:type="dcterms:W3CDTF">2019-04-05T07:17:35Z</dcterms:created>
  <dcterms:modified xsi:type="dcterms:W3CDTF">2020-08-20T18:14:12Z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Bildschirmpräsentation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24</vt:i4>
  </property>
</Properties>
</file>